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86" r:id="rId9"/>
    <p:sldId id="262" r:id="rId10"/>
    <p:sldId id="277" r:id="rId11"/>
    <p:sldId id="278" r:id="rId12"/>
    <p:sldId id="279" r:id="rId13"/>
    <p:sldId id="280" r:id="rId14"/>
    <p:sldId id="281" r:id="rId15"/>
    <p:sldId id="263" r:id="rId16"/>
    <p:sldId id="285" r:id="rId17"/>
    <p:sldId id="265" r:id="rId18"/>
    <p:sldId id="264" r:id="rId19"/>
    <p:sldId id="266" r:id="rId20"/>
    <p:sldId id="284" r:id="rId21"/>
    <p:sldId id="267" r:id="rId22"/>
    <p:sldId id="287" r:id="rId23"/>
    <p:sldId id="268" r:id="rId24"/>
    <p:sldId id="269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D02C4E-90BA-401D-A38D-AEB8B0143D16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89C3EF-D203-42D9-8CC0-0EB5C3FC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B211-8905-41B3-A2FA-8E05CE46B862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1B89-9A6E-4539-962A-E08A685EE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49C5-35D2-4CF4-A457-8931922A1157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B88A-E975-4FA8-9A22-EE7BEB3E0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1B79-B195-4471-A3F3-44B555859A16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3FE9-16E6-4340-8912-8A4E5056A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5BEC-C322-4759-8C8B-02537D821025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23E6-01EC-4A85-A25C-CF5EFAFF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4DEC-C49F-47D5-8648-DA9C62B2D0D4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68EA-FB4B-47E2-A142-BA3F0334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C1F4-17D9-474B-8ED6-E6B6511AA59B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C2D4-5A33-4A1E-AE97-2E38BC99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D1E3-FF82-4BF1-AB56-40F729FC9814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3BA8-06B6-426D-8EAF-700C504A3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B2E4-D91A-46D6-8714-5E67311FBE36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0D6F-4E5D-480C-BFB5-C7323F4C5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1BBF-7028-4503-9761-622A2320D66C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B723-1094-4604-9685-7AAF92E06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4BD2-53F3-46AF-ABE6-EB5904EF59C1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24D8-3CE5-42CD-8354-241CC08B8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6458-CB13-4CDA-ACD1-596C3874899A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8F7B-ADF6-4BA4-AC50-08B6F05B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398018-0A0F-4E4B-B488-EE1EDEFF75EB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6AA1A-AB4F-4800-9C02-23FA7FF2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jones@skidmor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dmore.edu/~rjones/SSHIST/index_sshist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arcgis.com/en/arcgisdesktop/10.0/help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</a:t>
            </a:r>
            <a:r>
              <a:rPr lang="en-US" dirty="0" err="1" smtClean="0"/>
              <a:t>ArcReader</a:t>
            </a:r>
            <a:r>
              <a:rPr lang="en-US" dirty="0" smtClean="0"/>
              <a:t> Projects</a:t>
            </a:r>
            <a:br>
              <a:rPr lang="en-US" dirty="0" smtClean="0"/>
            </a:br>
            <a:r>
              <a:rPr lang="en-US" dirty="0" smtClean="0"/>
              <a:t>for Local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Robert Jones, Associate Professor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Skidmore College </a:t>
            </a:r>
            <a:r>
              <a:rPr lang="en-US" dirty="0" smtClean="0">
                <a:hlinkClick r:id="rId2"/>
              </a:rPr>
              <a:t>rjones@skidmore.edu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Spring NEARC 2013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32500" r="31250" b="37500"/>
          <a:stretch>
            <a:fillRect/>
          </a:stretch>
        </p:blipFill>
        <p:spPr bwMode="auto">
          <a:xfrm>
            <a:off x="2438400" y="2286000"/>
            <a:ext cx="368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46355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Saving the </a:t>
            </a:r>
            <a:r>
              <a:rPr lang="en-US" dirty="0" err="1" smtClean="0"/>
              <a:t>ArcReader</a:t>
            </a:r>
            <a:r>
              <a:rPr lang="en-US" dirty="0" smtClean="0"/>
              <a:t> Package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/>
              <a:t>The ArcReader package can be saved in one of three formats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Existing format (shape files and rasters)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File geodatabase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Compressed file geodatabase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Compressed GDB (not using existing format) takes up about half the space of the other ArcReader formats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ArcReader packages take up 5 times the space of a map package (.mpk)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2.5 times the space for a Compressed GDB</a:t>
            </a:r>
          </a:p>
          <a:p>
            <a:pPr eaLnBrk="1" hangingPunct="1">
              <a:lnSpc>
                <a:spcPct val="80000"/>
              </a:lnSpc>
            </a:pPr>
            <a:endParaRPr lang="en-US" sz="31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ArcMap and .</a:t>
            </a:r>
            <a:r>
              <a:rPr lang="en-US" dirty="0" err="1" smtClean="0"/>
              <a:t>pmf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ArcMap (using the Publisher extension)</a:t>
            </a:r>
          </a:p>
          <a:p>
            <a:pPr lvl="1" eaLnBrk="1" hangingPunct="1"/>
            <a:r>
              <a:rPr lang="en-US" smtClean="0"/>
              <a:t>Can create .pmf files</a:t>
            </a:r>
          </a:p>
          <a:p>
            <a:pPr lvl="1" eaLnBrk="1" hangingPunct="1"/>
            <a:r>
              <a:rPr lang="en-US" smtClean="0"/>
              <a:t>Cannot open .pmf files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Editing Files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 err="1" smtClean="0"/>
              <a:t>ArcReader</a:t>
            </a:r>
            <a:r>
              <a:rPr lang="en-US" dirty="0" smtClean="0"/>
              <a:t> Data Package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3100" smtClean="0"/>
              <a:t>ArcMap can modify the contents of files within the package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mtClean="0"/>
              <a:t>depending on the data package format chosen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ArcMap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mtClean="0"/>
              <a:t>Can open and edit files saved as 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mtClean="0"/>
              <a:t>“Existing format” 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mtClean="0"/>
              <a:t>File geodatabase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mtClean="0"/>
              <a:t>Can open, </a:t>
            </a:r>
            <a:r>
              <a:rPr lang="en-US" u="sng" smtClean="0"/>
              <a:t>but not edit</a:t>
            </a:r>
            <a:r>
              <a:rPr lang="en-US" smtClean="0"/>
              <a:t>, files in Compressed GDB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mtClean="0"/>
              <a:t>Cannot open files in Compressed and Locked GDB</a:t>
            </a:r>
          </a:p>
          <a:p>
            <a:pPr marL="342900" lvl="1" indent="-3429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Changing the .</a:t>
            </a:r>
            <a:r>
              <a:rPr lang="en-US" dirty="0" err="1" smtClean="0"/>
              <a:t>pmf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.pmf file is created from a .mxd file</a:t>
            </a:r>
          </a:p>
          <a:p>
            <a:pPr eaLnBrk="1" hangingPunct="1"/>
            <a:r>
              <a:rPr lang="en-US" smtClean="0"/>
              <a:t>.pmf files cannot be edited once created</a:t>
            </a:r>
          </a:p>
          <a:p>
            <a:pPr eaLnBrk="1" hangingPunct="1"/>
            <a:r>
              <a:rPr lang="en-US" smtClean="0"/>
              <a:t>Changing the pmf file</a:t>
            </a:r>
          </a:p>
          <a:p>
            <a:pPr lvl="1" eaLnBrk="1" hangingPunct="1"/>
            <a:r>
              <a:rPr lang="en-US" smtClean="0"/>
              <a:t>Must change and save the .mxd file</a:t>
            </a:r>
          </a:p>
          <a:p>
            <a:pPr lvl="1" eaLnBrk="1" hangingPunct="1"/>
            <a:r>
              <a:rPr lang="en-US" smtClean="0"/>
              <a:t>Then republish a new .pmf file</a:t>
            </a:r>
          </a:p>
          <a:p>
            <a:pPr lvl="2" eaLnBrk="1" hangingPunct="1"/>
            <a:r>
              <a:rPr lang="en-US" smtClean="0"/>
              <a:t>Presumably if the files in the DATA folder are the same</a:t>
            </a:r>
          </a:p>
          <a:p>
            <a:pPr lvl="3" eaLnBrk="1" hangingPunct="1"/>
            <a:r>
              <a:rPr lang="en-US" smtClean="0"/>
              <a:t>Only the pmf file needs to be changed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Modifying </a:t>
            </a:r>
            <a:r>
              <a:rPr lang="en-US" dirty="0" err="1" smtClean="0"/>
              <a:t>ArcReader</a:t>
            </a:r>
            <a:r>
              <a:rPr lang="en-US" dirty="0" smtClean="0"/>
              <a:t> Packages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new .pmf file for a given DATA folder can be can be created</a:t>
            </a:r>
          </a:p>
          <a:p>
            <a:pPr eaLnBrk="1" hangingPunct="1"/>
            <a:r>
              <a:rPr lang="en-US" smtClean="0"/>
              <a:t>Files within the DATA folder can be edited</a:t>
            </a:r>
          </a:p>
          <a:p>
            <a:pPr lvl="1" eaLnBrk="1" hangingPunct="1"/>
            <a:r>
              <a:rPr lang="en-US" smtClean="0"/>
              <a:t>unless they are compressed</a:t>
            </a:r>
          </a:p>
          <a:p>
            <a:pPr eaLnBrk="1" hangingPunct="1"/>
            <a:r>
              <a:rPr lang="en-US" smtClean="0"/>
              <a:t>Not possible to add new files to a DATA folder without creating a new package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493712"/>
            <a:ext cx="8686800" cy="8382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Sample </a:t>
            </a:r>
            <a:r>
              <a:rPr lang="en-US" dirty="0" err="1" smtClean="0"/>
              <a:t>ArcReader</a:t>
            </a:r>
            <a:r>
              <a:rPr lang="en-US" dirty="0" smtClean="0"/>
              <a:t> Project</a:t>
            </a:r>
            <a:br>
              <a:rPr lang="en-US" dirty="0" smtClean="0"/>
            </a:br>
            <a:r>
              <a:rPr lang="en-US" dirty="0" smtClean="0"/>
              <a:t>Cemeteries in Town of Greenfield, 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Project Contents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Most recent aerial photos as a group layer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Streets layer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Parcels layer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Cemeteries as points with hyperlinked documents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Word documents contain links to web pages for each cemetery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Word documents contain directions and sketch of each cemetery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"/>
              <a:defRPr/>
            </a:pPr>
            <a:r>
              <a:rPr lang="en-US" dirty="0" smtClean="0"/>
              <a:t>Several cemeteries are hidden in what are now forestlands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Word documents provide a photograph, parking and access information for each cemetery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"/>
              <a:defRPr/>
            </a:pPr>
            <a:r>
              <a:rPr lang="en-US" dirty="0" smtClean="0"/>
              <a:t>Some are on private property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Greenfield, NY Cemeteries</a:t>
            </a:r>
            <a:br>
              <a:rPr lang="en-US" dirty="0" smtClean="0"/>
            </a:br>
            <a:r>
              <a:rPr lang="en-US" dirty="0" err="1" smtClean="0"/>
              <a:t>ArcReader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4688"/>
          <a:stretch>
            <a:fillRect/>
          </a:stretch>
        </p:blipFill>
        <p:spPr bwMode="auto">
          <a:xfrm>
            <a:off x="1143000" y="1600200"/>
            <a:ext cx="697865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Benefits to Greenfield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Town Historian reports that much time is saved looking the history of a given place</a:t>
            </a:r>
          </a:p>
          <a:p>
            <a:pPr eaLnBrk="1" hangingPunct="1"/>
            <a:r>
              <a:rPr lang="en-US" smtClean="0"/>
              <a:t>Enables Town Clerk to include previously unknown cemeteries on deeds</a:t>
            </a:r>
          </a:p>
          <a:p>
            <a:pPr lvl="1" eaLnBrk="1" hangingPunct="1"/>
            <a:r>
              <a:rPr lang="en-US" smtClean="0"/>
              <a:t>Some property owner did not know that their parcel contained a cemetery!</a:t>
            </a:r>
          </a:p>
          <a:p>
            <a:pPr lvl="2" eaLnBrk="1" hangingPunct="1"/>
            <a:r>
              <a:rPr lang="en-US" smtClean="0"/>
              <a:t>Greenfield is largely rural</a:t>
            </a:r>
          </a:p>
          <a:p>
            <a:pPr lvl="3" eaLnBrk="1" hangingPunct="1"/>
            <a:r>
              <a:rPr lang="en-US" smtClean="0"/>
              <a:t>Was once heavily farmed in 1700’s</a:t>
            </a:r>
          </a:p>
          <a:p>
            <a:pPr lvl="3" eaLnBrk="1" hangingPunct="1"/>
            <a:r>
              <a:rPr lang="en-US" smtClean="0"/>
              <a:t>Most farming ceased by late 1800’s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Steps in the Greenfield Project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Historic Places of Interest in ArcReader</a:t>
            </a:r>
          </a:p>
          <a:p>
            <a:pPr lvl="1" eaLnBrk="1" hangingPunct="1"/>
            <a:r>
              <a:rPr lang="en-US" smtClean="0"/>
              <a:t>Pictures, short videos and other information about selected historic sites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History Projects:</a:t>
            </a:r>
            <a:br>
              <a:rPr lang="en-US" dirty="0" smtClean="0"/>
            </a:br>
            <a:r>
              <a:rPr lang="en-US" dirty="0" err="1" smtClean="0"/>
              <a:t>ArcReader</a:t>
            </a:r>
            <a:r>
              <a:rPr lang="en-US" dirty="0" smtClean="0"/>
              <a:t> for Other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Requested (suggested) by other Saratoga Town Historians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Assigned GIS Class students to create a town map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Each student was assigned one of the towns/cities in Saratoga County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Created an </a:t>
            </a:r>
            <a:r>
              <a:rPr lang="en-US" b="1" dirty="0" err="1" smtClean="0"/>
              <a:t>ArcReader</a:t>
            </a:r>
            <a:r>
              <a:rPr lang="en-US" b="1" dirty="0" smtClean="0"/>
              <a:t> projects for their assigned town/ city containing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Streets layer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Town/city Boundary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u="sng" dirty="0" smtClean="0"/>
              <a:t>All</a:t>
            </a:r>
            <a:r>
              <a:rPr lang="en-US" dirty="0" smtClean="0"/>
              <a:t> available historic maps </a:t>
            </a:r>
            <a:r>
              <a:rPr lang="en-US" dirty="0" err="1" smtClean="0"/>
              <a:t>georeferenced</a:t>
            </a:r>
            <a:r>
              <a:rPr lang="en-US" dirty="0" smtClean="0"/>
              <a:t> and clipped to boundary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u="sng" dirty="0" smtClean="0"/>
              <a:t>All</a:t>
            </a:r>
            <a:r>
              <a:rPr lang="en-US" dirty="0" smtClean="0"/>
              <a:t> available topographic maps </a:t>
            </a:r>
            <a:r>
              <a:rPr lang="en-US" dirty="0" err="1" smtClean="0"/>
              <a:t>georeferenced</a:t>
            </a:r>
            <a:r>
              <a:rPr lang="en-US" dirty="0" smtClean="0"/>
              <a:t> clipped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Environmental layers clipped to town/city boundaries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Bedrock, soils, </a:t>
            </a:r>
            <a:r>
              <a:rPr lang="en-US" dirty="0" err="1" smtClean="0"/>
              <a:t>surficial</a:t>
            </a:r>
            <a:r>
              <a:rPr lang="en-US" dirty="0" smtClean="0"/>
              <a:t> geology, wetlands, watersheds, land cover, fault lines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Most recent aerial photography for the town or city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Provides a civic engagement project for students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And to their portfolio for future GIS job applications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Perform a needed public service beyond the expertise of the end users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this Presentation 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ArcMap projects created for local use by ArcReader</a:t>
            </a:r>
          </a:p>
          <a:p>
            <a:pPr lvl="1" eaLnBrk="1" hangingPunct="1"/>
            <a:r>
              <a:rPr lang="en-US" smtClean="0"/>
              <a:t>on a hard drive, CD, DVD or flash drive</a:t>
            </a:r>
          </a:p>
          <a:p>
            <a:pPr eaLnBrk="1" hangingPunct="1"/>
            <a:r>
              <a:rPr lang="en-US" smtClean="0"/>
              <a:t>ArcMap and ArcReader 10.0 were used for this presentation</a:t>
            </a:r>
          </a:p>
          <a:p>
            <a:pPr eaLnBrk="1" hangingPunct="1"/>
            <a:r>
              <a:rPr lang="en-US" smtClean="0"/>
              <a:t>What is NOT covered in this presentation</a:t>
            </a:r>
          </a:p>
          <a:p>
            <a:pPr lvl="1" eaLnBrk="1" hangingPunct="1"/>
            <a:r>
              <a:rPr lang="en-US" smtClean="0"/>
              <a:t>ArcGlobe package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 Created </a:t>
            </a:r>
            <a:r>
              <a:rPr lang="en-US" dirty="0" err="1" smtClean="0"/>
              <a:t>ArcReader</a:t>
            </a:r>
            <a:r>
              <a:rPr lang="en-US" dirty="0" smtClean="0"/>
              <a:t> Project</a:t>
            </a:r>
            <a:br>
              <a:rPr lang="en-US" dirty="0" smtClean="0"/>
            </a:br>
            <a:r>
              <a:rPr lang="en-US" dirty="0" smtClean="0"/>
              <a:t>Town of Malta, NY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4694"/>
          <a:stretch>
            <a:fillRect/>
          </a:stretch>
        </p:blipFill>
        <p:spPr bwMode="auto">
          <a:xfrm>
            <a:off x="990600" y="1447800"/>
            <a:ext cx="703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Special Project for Saratoga Springs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The City has hundreds of historic maps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Different historic maps are stored in various major locations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Many are 200 year old originals in vaults for their own protection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Not easily available to the public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Saratoga Springs mapping project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Using </a:t>
            </a:r>
            <a:r>
              <a:rPr lang="en-US" dirty="0" err="1" smtClean="0"/>
              <a:t>ArcReader</a:t>
            </a:r>
            <a:r>
              <a:rPr lang="en-US" dirty="0" smtClean="0"/>
              <a:t> to make historic map layers available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In </a:t>
            </a:r>
            <a:r>
              <a:rPr lang="en-US" dirty="0" err="1" smtClean="0"/>
              <a:t>ArcReader</a:t>
            </a:r>
            <a:r>
              <a:rPr lang="en-US" dirty="0" smtClean="0"/>
              <a:t> 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smtClean="0"/>
              <a:t>And in .</a:t>
            </a:r>
            <a:r>
              <a:rPr lang="en-US" dirty="0" err="1" smtClean="0"/>
              <a:t>kml</a:t>
            </a:r>
            <a:r>
              <a:rPr lang="en-US" dirty="0" smtClean="0"/>
              <a:t> formats for Google Earth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See temporary web site: </a:t>
            </a:r>
            <a:r>
              <a:rPr lang="en-US" sz="2400" dirty="0" smtClean="0">
                <a:hlinkClick r:id="rId2"/>
              </a:rPr>
              <a:t>http://www.skidmore.edu/~rjones/SSHIST/index_sshist.htm</a:t>
            </a:r>
            <a:r>
              <a:rPr lang="en-US" sz="2400" dirty="0" smtClean="0"/>
              <a:t> 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http://www.skidmore.edu/~rjones/SSHIST/index_sshist.htm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5415" t="11552" r="6859" b="4694"/>
          <a:stretch>
            <a:fillRect/>
          </a:stretch>
        </p:blipFill>
        <p:spPr bwMode="auto">
          <a:xfrm>
            <a:off x="703263" y="1219200"/>
            <a:ext cx="75549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Things to Consider when Creating </a:t>
            </a:r>
            <a:r>
              <a:rPr lang="en-US" dirty="0" err="1" smtClean="0"/>
              <a:t>ArcReader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The layers can be created as accessible outside of </a:t>
            </a:r>
            <a:r>
              <a:rPr lang="en-US" b="1" dirty="0" err="1" smtClean="0"/>
              <a:t>ArcReader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If </a:t>
            </a:r>
            <a:r>
              <a:rPr lang="en-US" b="1" dirty="0" err="1" smtClean="0"/>
              <a:t>accessable</a:t>
            </a:r>
            <a:endParaRPr lang="en-US" b="1" dirty="0" smtClean="0"/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err="1" smtClean="0"/>
              <a:t>ArcMap</a:t>
            </a:r>
            <a:r>
              <a:rPr lang="en-US" dirty="0" smtClean="0"/>
              <a:t> can modify the layers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 err="1" smtClean="0"/>
              <a:t>ArcMap</a:t>
            </a:r>
            <a:r>
              <a:rPr lang="en-US" dirty="0" smtClean="0"/>
              <a:t> can add or delete layers and republish a new .</a:t>
            </a:r>
            <a:r>
              <a:rPr lang="en-US" dirty="0" err="1" smtClean="0"/>
              <a:t>pmf</a:t>
            </a:r>
            <a:r>
              <a:rPr lang="en-US" dirty="0" smtClean="0"/>
              <a:t> file for the Data folder files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Creating a new map package can be time consuming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30 minutes is not unusual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Republishing a new .</a:t>
            </a:r>
            <a:r>
              <a:rPr lang="en-US" b="1" dirty="0" err="1" smtClean="0"/>
              <a:t>pmf</a:t>
            </a:r>
            <a:r>
              <a:rPr lang="en-US" b="1" dirty="0" smtClean="0"/>
              <a:t> file takes only seconds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similar to saving an ArcMap (.</a:t>
            </a:r>
            <a:r>
              <a:rPr lang="en-US" dirty="0" err="1" smtClean="0"/>
              <a:t>mxd</a:t>
            </a:r>
            <a:r>
              <a:rPr lang="en-US" dirty="0" smtClean="0"/>
              <a:t>) project file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Work with the end user when creating the package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Unless you are extremely familiar with their uses and needs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Have end-users explain how they use </a:t>
            </a:r>
            <a:r>
              <a:rPr lang="en-US" b="1" dirty="0" err="1" smtClean="0"/>
              <a:t>ArcReader</a:t>
            </a:r>
            <a:r>
              <a:rPr lang="en-US" b="1" dirty="0" smtClean="0"/>
              <a:t> projects to other similar end-users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/>
              <a:t>Many end-users are not experienced technical people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Have a process for updating their </a:t>
            </a:r>
            <a:r>
              <a:rPr lang="en-US" b="1" dirty="0" err="1" smtClean="0"/>
              <a:t>ArcReader</a:t>
            </a:r>
            <a:r>
              <a:rPr lang="en-US" b="1" dirty="0" smtClean="0"/>
              <a:t> project as needed by them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/>
              <a:t>Try to make end-user into independent users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all capabilities of Publisher and ArcReader were contained nor tested for this presentation</a:t>
            </a:r>
          </a:p>
          <a:p>
            <a:pPr eaLnBrk="1" hangingPunct="1"/>
            <a:r>
              <a:rPr lang="en-US" smtClean="0"/>
              <a:t>For more information see:</a:t>
            </a:r>
          </a:p>
          <a:p>
            <a:pPr lvl="1" eaLnBrk="1" hangingPunct="1"/>
            <a:r>
              <a:rPr lang="en-US" sz="1200" smtClean="0">
                <a:hlinkClick r:id="rId2"/>
              </a:rPr>
              <a:t>http://help.arcgis.com/en/arcgisdesktop/10.0/help/index.html#/Welcome_to_the_ArcGIS_Help_Library</a:t>
            </a:r>
            <a:r>
              <a:rPr lang="en-US" sz="1200" smtClean="0"/>
              <a:t>/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ArcMAP</a:t>
            </a:r>
            <a:r>
              <a:rPr lang="en-US" dirty="0" smtClean="0"/>
              <a:t> is . . .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Expensive for many potential users</a:t>
            </a:r>
          </a:p>
          <a:p>
            <a:pPr lvl="1" eaLnBrk="1" hangingPunct="1"/>
            <a:r>
              <a:rPr lang="en-US" smtClean="0"/>
              <a:t>Especially non-profit organizations</a:t>
            </a:r>
          </a:p>
          <a:p>
            <a:pPr lvl="1" eaLnBrk="1" hangingPunct="1"/>
            <a:r>
              <a:rPr lang="en-US" smtClean="0"/>
              <a:t>Independent map users</a:t>
            </a:r>
          </a:p>
          <a:p>
            <a:pPr eaLnBrk="1" hangingPunct="1"/>
            <a:r>
              <a:rPr lang="en-US" smtClean="0"/>
              <a:t>Difficult for many users to learn</a:t>
            </a:r>
          </a:p>
          <a:p>
            <a:pPr lvl="1" eaLnBrk="1" hangingPunct="1"/>
            <a:r>
              <a:rPr lang="en-US" smtClean="0"/>
              <a:t>Not intuitive</a:t>
            </a:r>
          </a:p>
          <a:p>
            <a:pPr lvl="1" eaLnBrk="1" hangingPunct="1"/>
            <a:r>
              <a:rPr lang="en-US" smtClean="0"/>
              <a:t>Many up-front concepts to understand</a:t>
            </a:r>
          </a:p>
          <a:p>
            <a:pPr lvl="2" eaLnBrk="1" hangingPunct="1"/>
            <a:r>
              <a:rPr lang="en-US" smtClean="0"/>
              <a:t>Especially for occasional users</a:t>
            </a:r>
          </a:p>
          <a:p>
            <a:pPr lvl="2" eaLnBrk="1" hangingPunct="1"/>
            <a:r>
              <a:rPr lang="en-US" smtClean="0"/>
              <a:t>Easy to forget how to do things if not used often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46355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ArcReader</a:t>
            </a:r>
            <a:r>
              <a:rPr lang="en-US" dirty="0" smtClean="0"/>
              <a:t> is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/>
              <a:t>Free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Can be downloaded or distributed to any user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A Simplified version of ArcMap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Brings interactive mapping to anyone with Windows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Has the look and feel of ArcMap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ArcReader can only read, not create, maps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Easy to learn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Uses tools common to many other applications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Zoom in and out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Pan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Print</a:t>
            </a:r>
          </a:p>
          <a:p>
            <a:pPr lvl="3" eaLnBrk="1" hangingPunct="1">
              <a:lnSpc>
                <a:spcPct val="80000"/>
              </a:lnSpc>
            </a:pPr>
            <a:endParaRPr lang="en-US" sz="19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ArcPublisher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00400"/>
          </a:xfrm>
        </p:spPr>
        <p:txBody>
          <a:bodyPr/>
          <a:lstStyle/>
          <a:p>
            <a:pPr eaLnBrk="1" hangingPunct="1"/>
            <a:r>
              <a:rPr lang="en-US" smtClean="0"/>
              <a:t>License required for this ArcGIS Extension</a:t>
            </a:r>
          </a:p>
          <a:p>
            <a:pPr eaLnBrk="1" hangingPunct="1"/>
            <a:r>
              <a:rPr lang="en-US" smtClean="0"/>
              <a:t>Creates ArcReader projects</a:t>
            </a:r>
          </a:p>
          <a:p>
            <a:pPr lvl="1" eaLnBrk="1" hangingPunct="1"/>
            <a:r>
              <a:rPr lang="en-US" smtClean="0"/>
              <a:t>Based on “.mxd” files</a:t>
            </a:r>
          </a:p>
          <a:p>
            <a:pPr lvl="1" eaLnBrk="1" hangingPunct="1"/>
            <a:r>
              <a:rPr lang="en-US" smtClean="0"/>
              <a:t>Creates two folders</a:t>
            </a:r>
          </a:p>
          <a:p>
            <a:pPr lvl="2" eaLnBrk="1" hangingPunct="1"/>
            <a:r>
              <a:rPr lang="en-US" smtClean="0"/>
              <a:t>A “PMF” folder for the project and hot linked files</a:t>
            </a:r>
          </a:p>
          <a:p>
            <a:pPr lvl="2" eaLnBrk="1" hangingPunct="1"/>
            <a:r>
              <a:rPr lang="en-US" smtClean="0"/>
              <a:t>A “DATA” folder containing features and rasters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15314" t="13750" r="42500" b="75000"/>
          <a:stretch>
            <a:fillRect/>
          </a:stretch>
        </p:blipFill>
        <p:spPr bwMode="auto">
          <a:xfrm>
            <a:off x="609600" y="46482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Historians’ Geographic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smtClean="0"/>
              <a:t>Get frequent geographic requests such 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“What is there now?”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“What was there before _______?”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“Where are old cemeteries in ______ ?”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Have difficulty finding same locations from paper maps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Some of which are stored in vaults and are only copies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Many of which are different sizes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Many of which have different features noted on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Need easy access to geographic layers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smtClean="0"/>
              <a:t>Need to print portions of larger maps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Often for different time periods for the same extent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/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things </a:t>
            </a:r>
            <a:r>
              <a:rPr lang="en-US" dirty="0" err="1" smtClean="0"/>
              <a:t>ArcReader</a:t>
            </a:r>
            <a:r>
              <a:rPr lang="en-US" dirty="0" smtClean="0"/>
              <a:t> </a:t>
            </a:r>
            <a:r>
              <a:rPr lang="en-US" b="1" dirty="0" smtClean="0"/>
              <a:t>Can</a:t>
            </a:r>
            <a:r>
              <a:rPr lang="en-US" dirty="0" smtClean="0"/>
              <a:t>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Turn </a:t>
            </a:r>
            <a:r>
              <a:rPr lang="en-US" dirty="0"/>
              <a:t>layers </a:t>
            </a:r>
            <a:r>
              <a:rPr lang="en-US" dirty="0" smtClean="0"/>
              <a:t>(and/or </a:t>
            </a:r>
            <a:r>
              <a:rPr lang="en-US" dirty="0"/>
              <a:t>groups of </a:t>
            </a:r>
            <a:r>
              <a:rPr lang="en-US" dirty="0" smtClean="0"/>
              <a:t>layers) </a:t>
            </a:r>
            <a:r>
              <a:rPr lang="en-US" dirty="0"/>
              <a:t>on and off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Zoom in and out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Print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Export maps </a:t>
            </a:r>
            <a:r>
              <a:rPr lang="en-US" dirty="0" smtClean="0"/>
              <a:t>(as .bmp </a:t>
            </a:r>
            <a:r>
              <a:rPr lang="en-US" dirty="0"/>
              <a:t>files </a:t>
            </a:r>
            <a:r>
              <a:rPr lang="en-US" dirty="0" smtClean="0"/>
              <a:t>only!)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Use the Identify tool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Change transparency </a:t>
            </a:r>
            <a:r>
              <a:rPr lang="en-US" dirty="0" smtClean="0"/>
              <a:t>of layers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Swipe Layers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Use hyperlinks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Measure distances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Mark up </a:t>
            </a:r>
            <a:r>
              <a:rPr lang="en-US" dirty="0" smtClean="0"/>
              <a:t>a map (using pen</a:t>
            </a:r>
            <a:r>
              <a:rPr lang="en-US" dirty="0"/>
              <a:t> </a:t>
            </a:r>
            <a:r>
              <a:rPr lang="en-US" dirty="0" smtClean="0"/>
              <a:t>or highlighter)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Query (limited)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Switch between data and layout view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Toolbars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87500"/>
          <a:stretch>
            <a:fillRect/>
          </a:stretch>
        </p:blipFill>
        <p:spPr bwMode="auto">
          <a:xfrm>
            <a:off x="457200" y="4419600"/>
            <a:ext cx="812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 b="88750"/>
          <a:stretch>
            <a:fillRect/>
          </a:stretch>
        </p:blipFill>
        <p:spPr bwMode="auto">
          <a:xfrm>
            <a:off x="381000" y="2362200"/>
            <a:ext cx="812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276600" y="16002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ArcMap Toolbar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3048000" y="365760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Franklin Gothic Book" pitchFamily="34" charset="0"/>
              </a:rPr>
              <a:t>ArcReader Toolbar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ArcReader</a:t>
            </a:r>
            <a:r>
              <a:rPr lang="en-US" dirty="0" smtClean="0"/>
              <a:t> </a:t>
            </a:r>
            <a:r>
              <a:rPr lang="en-US" b="1" dirty="0" smtClean="0"/>
              <a:t>Cannot</a:t>
            </a:r>
            <a:endParaRPr lang="en-US" b="1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/>
              <a:t>Add new data layers</a:t>
            </a:r>
          </a:p>
          <a:p>
            <a:pPr eaLnBrk="1" hangingPunct="1"/>
            <a:r>
              <a:rPr lang="en-US" smtClean="0"/>
              <a:t>Create new layers from existing layers</a:t>
            </a:r>
          </a:p>
          <a:p>
            <a:pPr eaLnBrk="1" hangingPunct="1"/>
            <a:r>
              <a:rPr lang="en-US" smtClean="0"/>
              <a:t>Change colors of features</a:t>
            </a:r>
          </a:p>
          <a:p>
            <a:pPr eaLnBrk="1" hangingPunct="1"/>
            <a:r>
              <a:rPr lang="en-US" smtClean="0"/>
              <a:t>Turn labels off or on</a:t>
            </a:r>
          </a:p>
          <a:p>
            <a:pPr eaLnBrk="1" hangingPunct="1"/>
            <a:r>
              <a:rPr lang="en-US" smtClean="0"/>
              <a:t>Change the order of layers in the table of contents</a:t>
            </a:r>
          </a:p>
          <a:p>
            <a:pPr eaLnBrk="1" hangingPunct="1"/>
            <a:r>
              <a:rPr lang="en-US" smtClean="0"/>
              <a:t>View an entire attribute table</a:t>
            </a:r>
          </a:p>
          <a:p>
            <a:pPr eaLnBrk="1" hangingPunct="1"/>
            <a:r>
              <a:rPr lang="en-US" smtClean="0"/>
              <a:t>Save changes to a .pmf file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366</TotalTime>
  <Words>1169</Words>
  <Application>Microsoft Office PowerPoint</Application>
  <PresentationFormat>On-screen Show (4:3)</PresentationFormat>
  <Paragraphs>183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Creating ArcReader Projects for Local History</vt:lpstr>
      <vt:lpstr>What this Presentation Covers</vt:lpstr>
      <vt:lpstr>ArcMAP is . . .</vt:lpstr>
      <vt:lpstr>ArcReader is . . . </vt:lpstr>
      <vt:lpstr>ArcPublisher</vt:lpstr>
      <vt:lpstr>Historians’ Geographic Needs</vt:lpstr>
      <vt:lpstr>Some things ArcReader Can Do</vt:lpstr>
      <vt:lpstr>Toolbars</vt:lpstr>
      <vt:lpstr>ArcReader Cannot</vt:lpstr>
      <vt:lpstr>Saving the ArcReader Package</vt:lpstr>
      <vt:lpstr>ArcMap and .pmf Files</vt:lpstr>
      <vt:lpstr>Opening and Editing Files in the ArcReader Data Package</vt:lpstr>
      <vt:lpstr>Changing the .pmf File</vt:lpstr>
      <vt:lpstr>Modifying ArcReader Packages</vt:lpstr>
      <vt:lpstr>A Sample ArcReader Project Cemeteries in Town of Greenfield, NY</vt:lpstr>
      <vt:lpstr>Greenfield, NY Cemeteries ArcReader Project</vt:lpstr>
      <vt:lpstr>Some Benefits to Greenfield</vt:lpstr>
      <vt:lpstr>Next Steps in the Greenfield Project</vt:lpstr>
      <vt:lpstr>Other History Projects: ArcReader for Other Towns</vt:lpstr>
      <vt:lpstr>Student Created ArcReader Project Town of Malta, NY</vt:lpstr>
      <vt:lpstr>Special Project for Saratoga Springs</vt:lpstr>
      <vt:lpstr>http://www.skidmore.edu/~rjones/SSHIST/index_sshist.htm </vt:lpstr>
      <vt:lpstr>Things to Consider when Creating ArcReader Projects</vt:lpstr>
      <vt:lpstr>More Things to Consider</vt:lpstr>
      <vt:lpstr>Closing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ArcReader Projects for Local History</dc:title>
  <dc:creator>Bob</dc:creator>
  <cp:lastModifiedBy>Robert Jones</cp:lastModifiedBy>
  <cp:revision>79</cp:revision>
  <dcterms:created xsi:type="dcterms:W3CDTF">2013-05-06T13:55:25Z</dcterms:created>
  <dcterms:modified xsi:type="dcterms:W3CDTF">2013-05-13T19:07:49Z</dcterms:modified>
</cp:coreProperties>
</file>