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37"/>
  </p:notesMasterIdLst>
  <p:handoutMasterIdLst>
    <p:handoutMasterId r:id="rId38"/>
  </p:handoutMasterIdLst>
  <p:sldIdLst>
    <p:sldId id="256" r:id="rId2"/>
    <p:sldId id="282" r:id="rId3"/>
    <p:sldId id="264" r:id="rId4"/>
    <p:sldId id="300" r:id="rId5"/>
    <p:sldId id="262" r:id="rId6"/>
    <p:sldId id="265" r:id="rId7"/>
    <p:sldId id="313" r:id="rId8"/>
    <p:sldId id="341" r:id="rId9"/>
    <p:sldId id="266" r:id="rId10"/>
    <p:sldId id="349" r:id="rId11"/>
    <p:sldId id="283" r:id="rId12"/>
    <p:sldId id="318" r:id="rId13"/>
    <p:sldId id="303" r:id="rId14"/>
    <p:sldId id="321" r:id="rId15"/>
    <p:sldId id="312" r:id="rId16"/>
    <p:sldId id="305" r:id="rId17"/>
    <p:sldId id="346" r:id="rId18"/>
    <p:sldId id="326" r:id="rId19"/>
    <p:sldId id="352" r:id="rId20"/>
    <p:sldId id="276" r:id="rId21"/>
    <p:sldId id="278" r:id="rId22"/>
    <p:sldId id="277" r:id="rId23"/>
    <p:sldId id="353" r:id="rId24"/>
    <p:sldId id="333" r:id="rId25"/>
    <p:sldId id="342" r:id="rId26"/>
    <p:sldId id="338" r:id="rId27"/>
    <p:sldId id="334" r:id="rId28"/>
    <p:sldId id="332" r:id="rId29"/>
    <p:sldId id="351" r:id="rId30"/>
    <p:sldId id="309" r:id="rId31"/>
    <p:sldId id="340" r:id="rId32"/>
    <p:sldId id="327" r:id="rId33"/>
    <p:sldId id="344" r:id="rId34"/>
    <p:sldId id="345" r:id="rId35"/>
    <p:sldId id="331"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8F8F8"/>
    <a:srgbClr val="59AAF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83" autoAdjust="0"/>
    <p:restoredTop sz="94660"/>
  </p:normalViewPr>
  <p:slideViewPr>
    <p:cSldViewPr>
      <p:cViewPr varScale="1">
        <p:scale>
          <a:sx n="106" d="100"/>
          <a:sy n="106" d="100"/>
        </p:scale>
        <p:origin x="-70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1" Type="http://schemas.openxmlformats.org/officeDocument/2006/relationships/oleObject" Target="file:///H:\summer_fall%20research\excel%20for%20paper\3_stem%20density%20subplot%20data_10plotsNEW%20MH%20WP%20eq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H:\summer_fall%20research\excel%20for%20paper\3_stem%20density%20subplot%20data_10plotsNEW%20MH%20WP%20eq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18426563117966424"/>
          <c:y val="5.3720930232558146E-2"/>
          <c:w val="0.58374914608276707"/>
          <c:h val="0.7000967466276018"/>
        </c:manualLayout>
      </c:layout>
      <c:barChart>
        <c:barDir val="col"/>
        <c:grouping val="clustered"/>
        <c:ser>
          <c:idx val="0"/>
          <c:order val="0"/>
          <c:tx>
            <c:strRef>
              <c:f>Sheet3!$C$1</c:f>
              <c:strCache>
                <c:ptCount val="1"/>
                <c:pt idx="0">
                  <c:v>Remote</c:v>
                </c:pt>
              </c:strCache>
            </c:strRef>
          </c:tx>
          <c:spPr>
            <a:ln>
              <a:solidFill>
                <a:schemeClr val="tx1"/>
              </a:solidFill>
            </a:ln>
          </c:spPr>
          <c:cat>
            <c:numRef>
              <c:f>Sheet3!$A$2:$A$11</c:f>
              <c:numCache>
                <c:formatCode>General</c:formatCode>
                <c:ptCount val="10"/>
                <c:pt idx="0">
                  <c:v>272</c:v>
                </c:pt>
                <c:pt idx="1">
                  <c:v>428</c:v>
                </c:pt>
                <c:pt idx="2">
                  <c:v>486</c:v>
                </c:pt>
                <c:pt idx="3">
                  <c:v>3</c:v>
                </c:pt>
                <c:pt idx="4">
                  <c:v>2.2000000000000002</c:v>
                </c:pt>
                <c:pt idx="5">
                  <c:v>388</c:v>
                </c:pt>
                <c:pt idx="6">
                  <c:v>5</c:v>
                </c:pt>
                <c:pt idx="7">
                  <c:v>230</c:v>
                </c:pt>
                <c:pt idx="8">
                  <c:v>236</c:v>
                </c:pt>
                <c:pt idx="9">
                  <c:v>499</c:v>
                </c:pt>
              </c:numCache>
            </c:numRef>
          </c:cat>
          <c:val>
            <c:numRef>
              <c:f>Sheet3!$C$2:$C$11</c:f>
              <c:numCache>
                <c:formatCode>General</c:formatCode>
                <c:ptCount val="10"/>
                <c:pt idx="0">
                  <c:v>70.61999999999999</c:v>
                </c:pt>
                <c:pt idx="1">
                  <c:v>254.7</c:v>
                </c:pt>
                <c:pt idx="2">
                  <c:v>162.6</c:v>
                </c:pt>
                <c:pt idx="3">
                  <c:v>168.69</c:v>
                </c:pt>
                <c:pt idx="4">
                  <c:v>259.27</c:v>
                </c:pt>
                <c:pt idx="5">
                  <c:v>137.9</c:v>
                </c:pt>
                <c:pt idx="6">
                  <c:v>274.47000000000003</c:v>
                </c:pt>
                <c:pt idx="7">
                  <c:v>225.15</c:v>
                </c:pt>
                <c:pt idx="8">
                  <c:v>314.95</c:v>
                </c:pt>
                <c:pt idx="9">
                  <c:v>344.9</c:v>
                </c:pt>
              </c:numCache>
            </c:numRef>
          </c:val>
        </c:ser>
        <c:ser>
          <c:idx val="1"/>
          <c:order val="1"/>
          <c:tx>
            <c:strRef>
              <c:f>Sheet3!$D$1</c:f>
              <c:strCache>
                <c:ptCount val="1"/>
                <c:pt idx="0">
                  <c:v>Ground bio all</c:v>
                </c:pt>
              </c:strCache>
            </c:strRef>
          </c:tx>
          <c:spPr>
            <a:solidFill>
              <a:schemeClr val="accent5">
                <a:lumMod val="75000"/>
              </a:schemeClr>
            </a:solidFill>
            <a:ln>
              <a:solidFill>
                <a:schemeClr val="tx1"/>
              </a:solidFill>
            </a:ln>
          </c:spPr>
          <c:cat>
            <c:numRef>
              <c:f>Sheet3!$A$2:$A$11</c:f>
              <c:numCache>
                <c:formatCode>General</c:formatCode>
                <c:ptCount val="10"/>
                <c:pt idx="0">
                  <c:v>272</c:v>
                </c:pt>
                <c:pt idx="1">
                  <c:v>428</c:v>
                </c:pt>
                <c:pt idx="2">
                  <c:v>486</c:v>
                </c:pt>
                <c:pt idx="3">
                  <c:v>3</c:v>
                </c:pt>
                <c:pt idx="4">
                  <c:v>2.2000000000000002</c:v>
                </c:pt>
                <c:pt idx="5">
                  <c:v>388</c:v>
                </c:pt>
                <c:pt idx="6">
                  <c:v>5</c:v>
                </c:pt>
                <c:pt idx="7">
                  <c:v>230</c:v>
                </c:pt>
                <c:pt idx="8">
                  <c:v>236</c:v>
                </c:pt>
                <c:pt idx="9">
                  <c:v>499</c:v>
                </c:pt>
              </c:numCache>
            </c:numRef>
          </c:cat>
          <c:val>
            <c:numRef>
              <c:f>Sheet3!$D$2:$D$11</c:f>
              <c:numCache>
                <c:formatCode>General</c:formatCode>
                <c:ptCount val="10"/>
                <c:pt idx="0">
                  <c:v>125.34</c:v>
                </c:pt>
                <c:pt idx="1">
                  <c:v>164.92000000000002</c:v>
                </c:pt>
                <c:pt idx="2">
                  <c:v>205.32000000000002</c:v>
                </c:pt>
                <c:pt idx="3">
                  <c:v>205.48000000000002</c:v>
                </c:pt>
                <c:pt idx="4">
                  <c:v>224.66</c:v>
                </c:pt>
                <c:pt idx="5">
                  <c:v>243.23999999999998</c:v>
                </c:pt>
                <c:pt idx="6">
                  <c:v>283.25</c:v>
                </c:pt>
                <c:pt idx="7">
                  <c:v>289.72000000000003</c:v>
                </c:pt>
                <c:pt idx="8">
                  <c:v>290.94</c:v>
                </c:pt>
                <c:pt idx="9">
                  <c:v>293.26</c:v>
                </c:pt>
              </c:numCache>
            </c:numRef>
          </c:val>
        </c:ser>
        <c:dLbls/>
        <c:axId val="187599104"/>
        <c:axId val="187605376"/>
      </c:barChart>
      <c:catAx>
        <c:axId val="187599104"/>
        <c:scaling>
          <c:orientation val="minMax"/>
        </c:scaling>
        <c:axPos val="b"/>
        <c:title>
          <c:tx>
            <c:rich>
              <a:bodyPr/>
              <a:lstStyle/>
              <a:p>
                <a:pPr>
                  <a:defRPr sz="2400">
                    <a:latin typeface="Times New Roman" pitchFamily="18" charset="0"/>
                    <a:cs typeface="Times New Roman" pitchFamily="18" charset="0"/>
                  </a:defRPr>
                </a:pPr>
                <a:r>
                  <a:rPr lang="en-US" sz="2400">
                    <a:latin typeface="Times New Roman" pitchFamily="18" charset="0"/>
                    <a:cs typeface="Times New Roman" pitchFamily="18" charset="0"/>
                  </a:rPr>
                  <a:t>Plot</a:t>
                </a:r>
              </a:p>
            </c:rich>
          </c:tx>
        </c:title>
        <c:numFmt formatCode="General" sourceLinked="1"/>
        <c:tickLblPos val="nextTo"/>
        <c:txPr>
          <a:bodyPr/>
          <a:lstStyle/>
          <a:p>
            <a:pPr>
              <a:defRPr sz="1200">
                <a:latin typeface="Times New Roman" pitchFamily="18" charset="0"/>
                <a:cs typeface="Times New Roman" pitchFamily="18" charset="0"/>
              </a:defRPr>
            </a:pPr>
            <a:endParaRPr lang="en-US"/>
          </a:p>
        </c:txPr>
        <c:crossAx val="187605376"/>
        <c:crosses val="autoZero"/>
        <c:auto val="1"/>
        <c:lblAlgn val="ctr"/>
        <c:lblOffset val="100"/>
      </c:catAx>
      <c:valAx>
        <c:axId val="187605376"/>
        <c:scaling>
          <c:orientation val="minMax"/>
        </c:scaling>
        <c:axPos val="l"/>
        <c:majorGridlines/>
        <c:title>
          <c:tx>
            <c:rich>
              <a:bodyPr rot="-5400000" vert="horz"/>
              <a:lstStyle/>
              <a:p>
                <a:pPr>
                  <a:defRPr sz="2400">
                    <a:latin typeface="Times New Roman" pitchFamily="18" charset="0"/>
                    <a:cs typeface="Times New Roman" pitchFamily="18" charset="0"/>
                  </a:defRPr>
                </a:pPr>
                <a:r>
                  <a:rPr lang="en-US" sz="2400">
                    <a:latin typeface="Times New Roman" pitchFamily="18" charset="0"/>
                    <a:cs typeface="Times New Roman" pitchFamily="18" charset="0"/>
                  </a:rPr>
                  <a:t>Biomass/hectare</a:t>
                </a:r>
              </a:p>
            </c:rich>
          </c:tx>
        </c:title>
        <c:numFmt formatCode="General" sourceLinked="1"/>
        <c:tickLblPos val="nextTo"/>
        <c:txPr>
          <a:bodyPr/>
          <a:lstStyle/>
          <a:p>
            <a:pPr>
              <a:defRPr sz="1600">
                <a:latin typeface="Times New Roman" pitchFamily="18" charset="0"/>
                <a:cs typeface="Times New Roman" pitchFamily="18" charset="0"/>
              </a:defRPr>
            </a:pPr>
            <a:endParaRPr lang="en-US"/>
          </a:p>
        </c:txPr>
        <c:crossAx val="187599104"/>
        <c:crosses val="autoZero"/>
        <c:crossBetween val="between"/>
      </c:valAx>
    </c:plotArea>
    <c:legend>
      <c:legendPos val="r"/>
      <c:layout>
        <c:manualLayout>
          <c:xMode val="edge"/>
          <c:yMode val="edge"/>
          <c:x val="0.79885422975974152"/>
          <c:y val="0.25445766953549415"/>
          <c:w val="0.1874472037149203"/>
          <c:h val="0.40285536676336514"/>
        </c:manualLayout>
      </c:layout>
      <c:txPr>
        <a:bodyPr/>
        <a:lstStyle/>
        <a:p>
          <a:pPr>
            <a:defRPr sz="1400">
              <a:latin typeface="Times New Roman" pitchFamily="18" charset="0"/>
              <a:cs typeface="Times New Roman" pitchFamily="18" charset="0"/>
            </a:defRPr>
          </a:pPr>
          <a:endParaRPr lang="en-US"/>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'adjusted data for regression'!$B$1</c:f>
              <c:strCache>
                <c:ptCount val="1"/>
                <c:pt idx="0">
                  <c:v>remote bio</c:v>
                </c:pt>
              </c:strCache>
            </c:strRef>
          </c:tx>
          <c:spPr>
            <a:solidFill>
              <a:srgbClr val="0070C0"/>
            </a:solidFill>
          </c:spPr>
          <c:dPt>
            <c:idx val="1"/>
            <c:spPr>
              <a:solidFill>
                <a:srgbClr val="0070C0"/>
              </a:solidFill>
            </c:spPr>
          </c:dPt>
          <c:cat>
            <c:numRef>
              <c:f>'adjusted data for regression'!$A$2:$A$11</c:f>
              <c:numCache>
                <c:formatCode>General</c:formatCode>
                <c:ptCount val="10"/>
                <c:pt idx="0">
                  <c:v>272</c:v>
                </c:pt>
                <c:pt idx="1">
                  <c:v>428</c:v>
                </c:pt>
                <c:pt idx="2">
                  <c:v>486</c:v>
                </c:pt>
                <c:pt idx="3">
                  <c:v>3</c:v>
                </c:pt>
                <c:pt idx="4">
                  <c:v>2.2000000000000002</c:v>
                </c:pt>
                <c:pt idx="5">
                  <c:v>388</c:v>
                </c:pt>
                <c:pt idx="6">
                  <c:v>5</c:v>
                </c:pt>
                <c:pt idx="7">
                  <c:v>230</c:v>
                </c:pt>
                <c:pt idx="8">
                  <c:v>236</c:v>
                </c:pt>
                <c:pt idx="9">
                  <c:v>499</c:v>
                </c:pt>
              </c:numCache>
            </c:numRef>
          </c:cat>
          <c:val>
            <c:numRef>
              <c:f>'adjusted data for regression'!$B$2:$B$11</c:f>
              <c:numCache>
                <c:formatCode>General</c:formatCode>
                <c:ptCount val="10"/>
                <c:pt idx="0">
                  <c:v>70.61999999999999</c:v>
                </c:pt>
                <c:pt idx="1">
                  <c:v>254.7</c:v>
                </c:pt>
                <c:pt idx="2">
                  <c:v>162.6</c:v>
                </c:pt>
                <c:pt idx="3">
                  <c:v>168.69</c:v>
                </c:pt>
                <c:pt idx="4">
                  <c:v>259.27</c:v>
                </c:pt>
                <c:pt idx="5">
                  <c:v>137.9</c:v>
                </c:pt>
                <c:pt idx="6">
                  <c:v>274.47000000000003</c:v>
                </c:pt>
                <c:pt idx="7">
                  <c:v>225.15</c:v>
                </c:pt>
                <c:pt idx="8">
                  <c:v>314.95</c:v>
                </c:pt>
                <c:pt idx="9">
                  <c:v>344.9</c:v>
                </c:pt>
              </c:numCache>
            </c:numRef>
          </c:val>
        </c:ser>
        <c:ser>
          <c:idx val="1"/>
          <c:order val="1"/>
          <c:tx>
            <c:strRef>
              <c:f>'adjusted data for regression'!$C$1</c:f>
              <c:strCache>
                <c:ptCount val="1"/>
                <c:pt idx="0">
                  <c:v>remote bio</c:v>
                </c:pt>
              </c:strCache>
            </c:strRef>
          </c:tx>
          <c:spPr>
            <a:solidFill>
              <a:srgbClr val="0070C0"/>
            </a:solidFill>
          </c:spPr>
          <c:dPt>
            <c:idx val="0"/>
            <c:spPr>
              <a:solidFill>
                <a:srgbClr val="FF0000"/>
              </a:solidFill>
            </c:spPr>
          </c:dPt>
          <c:dPt>
            <c:idx val="1"/>
            <c:spPr>
              <a:solidFill>
                <a:srgbClr val="FF0000"/>
              </a:solidFill>
            </c:spPr>
          </c:dPt>
          <c:dPt>
            <c:idx val="5"/>
            <c:spPr>
              <a:solidFill>
                <a:srgbClr val="FF0000"/>
              </a:solidFill>
            </c:spPr>
          </c:dPt>
          <c:cat>
            <c:numRef>
              <c:f>'adjusted data for regression'!$A$2:$A$11</c:f>
              <c:numCache>
                <c:formatCode>General</c:formatCode>
                <c:ptCount val="10"/>
                <c:pt idx="0">
                  <c:v>272</c:v>
                </c:pt>
                <c:pt idx="1">
                  <c:v>428</c:v>
                </c:pt>
                <c:pt idx="2">
                  <c:v>486</c:v>
                </c:pt>
                <c:pt idx="3">
                  <c:v>3</c:v>
                </c:pt>
                <c:pt idx="4">
                  <c:v>2.2000000000000002</c:v>
                </c:pt>
                <c:pt idx="5">
                  <c:v>388</c:v>
                </c:pt>
                <c:pt idx="6">
                  <c:v>5</c:v>
                </c:pt>
                <c:pt idx="7">
                  <c:v>230</c:v>
                </c:pt>
                <c:pt idx="8">
                  <c:v>236</c:v>
                </c:pt>
                <c:pt idx="9">
                  <c:v>499</c:v>
                </c:pt>
              </c:numCache>
            </c:numRef>
          </c:cat>
          <c:val>
            <c:numRef>
              <c:f>'adjusted data for regression'!$C$2:$C$11</c:f>
              <c:numCache>
                <c:formatCode>General</c:formatCode>
                <c:ptCount val="10"/>
                <c:pt idx="0">
                  <c:v>97.131780782150258</c:v>
                </c:pt>
                <c:pt idx="1">
                  <c:v>126</c:v>
                </c:pt>
                <c:pt idx="2">
                  <c:v>162.6</c:v>
                </c:pt>
                <c:pt idx="3">
                  <c:v>168.69</c:v>
                </c:pt>
                <c:pt idx="4">
                  <c:v>259.27</c:v>
                </c:pt>
                <c:pt idx="5">
                  <c:v>191</c:v>
                </c:pt>
                <c:pt idx="6">
                  <c:v>274.47000000000003</c:v>
                </c:pt>
                <c:pt idx="7">
                  <c:v>225.15</c:v>
                </c:pt>
                <c:pt idx="8">
                  <c:v>314.95</c:v>
                </c:pt>
                <c:pt idx="9">
                  <c:v>344.9</c:v>
                </c:pt>
              </c:numCache>
            </c:numRef>
          </c:val>
        </c:ser>
        <c:ser>
          <c:idx val="2"/>
          <c:order val="2"/>
          <c:tx>
            <c:strRef>
              <c:f>'adjusted data for regression'!$D$1</c:f>
              <c:strCache>
                <c:ptCount val="1"/>
                <c:pt idx="0">
                  <c:v>ground bio all</c:v>
                </c:pt>
              </c:strCache>
            </c:strRef>
          </c:tx>
          <c:cat>
            <c:numRef>
              <c:f>'adjusted data for regression'!$A$2:$A$11</c:f>
              <c:numCache>
                <c:formatCode>General</c:formatCode>
                <c:ptCount val="10"/>
                <c:pt idx="0">
                  <c:v>272</c:v>
                </c:pt>
                <c:pt idx="1">
                  <c:v>428</c:v>
                </c:pt>
                <c:pt idx="2">
                  <c:v>486</c:v>
                </c:pt>
                <c:pt idx="3">
                  <c:v>3</c:v>
                </c:pt>
                <c:pt idx="4">
                  <c:v>2.2000000000000002</c:v>
                </c:pt>
                <c:pt idx="5">
                  <c:v>388</c:v>
                </c:pt>
                <c:pt idx="6">
                  <c:v>5</c:v>
                </c:pt>
                <c:pt idx="7">
                  <c:v>230</c:v>
                </c:pt>
                <c:pt idx="8">
                  <c:v>236</c:v>
                </c:pt>
                <c:pt idx="9">
                  <c:v>499</c:v>
                </c:pt>
              </c:numCache>
            </c:numRef>
          </c:cat>
          <c:val>
            <c:numRef>
              <c:f>'adjusted data for regression'!$D$2:$D$11</c:f>
              <c:numCache>
                <c:formatCode>General</c:formatCode>
                <c:ptCount val="10"/>
                <c:pt idx="0">
                  <c:v>125.34</c:v>
                </c:pt>
                <c:pt idx="1">
                  <c:v>164.92000000000002</c:v>
                </c:pt>
                <c:pt idx="2">
                  <c:v>205.32000000000002</c:v>
                </c:pt>
                <c:pt idx="3">
                  <c:v>205.48000000000002</c:v>
                </c:pt>
                <c:pt idx="4">
                  <c:v>224.66</c:v>
                </c:pt>
                <c:pt idx="5">
                  <c:v>243.23999999999998</c:v>
                </c:pt>
                <c:pt idx="6">
                  <c:v>283.25</c:v>
                </c:pt>
                <c:pt idx="7">
                  <c:v>289.72000000000003</c:v>
                </c:pt>
                <c:pt idx="8">
                  <c:v>290.94</c:v>
                </c:pt>
                <c:pt idx="9">
                  <c:v>293.26</c:v>
                </c:pt>
              </c:numCache>
            </c:numRef>
          </c:val>
        </c:ser>
        <c:dLbls/>
        <c:axId val="201458816"/>
        <c:axId val="201460736"/>
      </c:barChart>
      <c:catAx>
        <c:axId val="201458816"/>
        <c:scaling>
          <c:orientation val="minMax"/>
        </c:scaling>
        <c:axPos val="b"/>
        <c:title>
          <c:tx>
            <c:rich>
              <a:bodyPr/>
              <a:lstStyle/>
              <a:p>
                <a:pPr>
                  <a:defRPr sz="2000"/>
                </a:pPr>
                <a:r>
                  <a:rPr lang="en-US" sz="2000"/>
                  <a:t>Plot</a:t>
                </a:r>
              </a:p>
            </c:rich>
          </c:tx>
        </c:title>
        <c:numFmt formatCode="General" sourceLinked="1"/>
        <c:tickLblPos val="nextTo"/>
        <c:crossAx val="201460736"/>
        <c:crosses val="autoZero"/>
        <c:auto val="1"/>
        <c:lblAlgn val="ctr"/>
        <c:lblOffset val="100"/>
      </c:catAx>
      <c:valAx>
        <c:axId val="201460736"/>
        <c:scaling>
          <c:orientation val="minMax"/>
        </c:scaling>
        <c:axPos val="l"/>
        <c:majorGridlines/>
        <c:title>
          <c:tx>
            <c:rich>
              <a:bodyPr rot="-5400000" vert="horz"/>
              <a:lstStyle/>
              <a:p>
                <a:pPr>
                  <a:defRPr sz="2000"/>
                </a:pPr>
                <a:r>
                  <a:rPr lang="en-US" sz="2000"/>
                  <a:t>Biomass/hectare</a:t>
                </a:r>
              </a:p>
            </c:rich>
          </c:tx>
        </c:title>
        <c:numFmt formatCode="General" sourceLinked="1"/>
        <c:tickLblPos val="nextTo"/>
        <c:crossAx val="201458816"/>
        <c:crosses val="autoZero"/>
        <c:crossBetween val="between"/>
      </c:valAx>
    </c:plotArea>
    <c:legend>
      <c:legendPos val="r"/>
      <c:layout>
        <c:manualLayout>
          <c:xMode val="edge"/>
          <c:yMode val="edge"/>
          <c:x val="0.77253309062173681"/>
          <c:y val="0.38786596277738028"/>
          <c:w val="0.22388267998758216"/>
          <c:h val="0.36063171080887618"/>
        </c:manualLayout>
      </c:layout>
    </c:legend>
    <c:plotVisOnly val="1"/>
    <c:dispBlanksAs val="gap"/>
  </c:chart>
  <c:txPr>
    <a:bodyPr/>
    <a:lstStyle/>
    <a:p>
      <a:pPr>
        <a:defRPr sz="1800">
          <a:latin typeface="Times New Roman" pitchFamily="18" charset="0"/>
          <a:cs typeface="Times New Roman" pitchFamily="18"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2"/>
          <c:order val="0"/>
          <c:tx>
            <c:v>image</c:v>
          </c:tx>
          <c:spPr>
            <a:pattFill prst="smGrid">
              <a:fgClr>
                <a:schemeClr val="tx2">
                  <a:lumMod val="90000"/>
                </a:schemeClr>
              </a:fgClr>
              <a:bgClr>
                <a:schemeClr val="bg1"/>
              </a:bgClr>
            </a:pattFill>
          </c:spPr>
          <c:cat>
            <c:numRef>
              <c:f>Sheet2!$A$15:$A$24</c:f>
              <c:numCache>
                <c:formatCode>General</c:formatCode>
                <c:ptCount val="10"/>
                <c:pt idx="0">
                  <c:v>2.2000000000000002</c:v>
                </c:pt>
                <c:pt idx="1">
                  <c:v>3</c:v>
                </c:pt>
                <c:pt idx="2">
                  <c:v>5</c:v>
                </c:pt>
                <c:pt idx="3">
                  <c:v>230</c:v>
                </c:pt>
                <c:pt idx="4">
                  <c:v>236</c:v>
                </c:pt>
                <c:pt idx="5">
                  <c:v>272</c:v>
                </c:pt>
                <c:pt idx="6">
                  <c:v>388</c:v>
                </c:pt>
                <c:pt idx="7">
                  <c:v>428</c:v>
                </c:pt>
                <c:pt idx="8">
                  <c:v>486</c:v>
                </c:pt>
                <c:pt idx="9">
                  <c:v>499</c:v>
                </c:pt>
              </c:numCache>
            </c:numRef>
          </c:cat>
          <c:val>
            <c:numRef>
              <c:f>Sheet2!$C$15:$C$24</c:f>
              <c:numCache>
                <c:formatCode>General</c:formatCode>
                <c:ptCount val="10"/>
                <c:pt idx="0">
                  <c:v>35</c:v>
                </c:pt>
                <c:pt idx="1">
                  <c:v>25</c:v>
                </c:pt>
                <c:pt idx="2">
                  <c:v>27</c:v>
                </c:pt>
                <c:pt idx="3">
                  <c:v>25</c:v>
                </c:pt>
                <c:pt idx="4">
                  <c:v>24</c:v>
                </c:pt>
                <c:pt idx="5">
                  <c:v>77</c:v>
                </c:pt>
                <c:pt idx="6">
                  <c:v>24</c:v>
                </c:pt>
                <c:pt idx="7">
                  <c:v>28</c:v>
                </c:pt>
                <c:pt idx="8">
                  <c:v>24</c:v>
                </c:pt>
                <c:pt idx="9">
                  <c:v>24</c:v>
                </c:pt>
              </c:numCache>
            </c:numRef>
          </c:val>
        </c:ser>
        <c:ser>
          <c:idx val="1"/>
          <c:order val="1"/>
          <c:tx>
            <c:v>ground</c:v>
          </c:tx>
          <c:spPr>
            <a:solidFill>
              <a:schemeClr val="accent5">
                <a:lumMod val="75000"/>
              </a:schemeClr>
            </a:solidFill>
          </c:spPr>
          <c:cat>
            <c:numRef>
              <c:f>Sheet2!$A$15:$A$24</c:f>
              <c:numCache>
                <c:formatCode>General</c:formatCode>
                <c:ptCount val="10"/>
                <c:pt idx="0">
                  <c:v>2.2000000000000002</c:v>
                </c:pt>
                <c:pt idx="1">
                  <c:v>3</c:v>
                </c:pt>
                <c:pt idx="2">
                  <c:v>5</c:v>
                </c:pt>
                <c:pt idx="3">
                  <c:v>230</c:v>
                </c:pt>
                <c:pt idx="4">
                  <c:v>236</c:v>
                </c:pt>
                <c:pt idx="5">
                  <c:v>272</c:v>
                </c:pt>
                <c:pt idx="6">
                  <c:v>388</c:v>
                </c:pt>
                <c:pt idx="7">
                  <c:v>428</c:v>
                </c:pt>
                <c:pt idx="8">
                  <c:v>486</c:v>
                </c:pt>
                <c:pt idx="9">
                  <c:v>499</c:v>
                </c:pt>
              </c:numCache>
            </c:numRef>
          </c:cat>
          <c:val>
            <c:numRef>
              <c:f>Sheet2!$B$15:$B$24</c:f>
              <c:numCache>
                <c:formatCode>General</c:formatCode>
                <c:ptCount val="10"/>
                <c:pt idx="0">
                  <c:v>39</c:v>
                </c:pt>
                <c:pt idx="1">
                  <c:v>12</c:v>
                </c:pt>
                <c:pt idx="2">
                  <c:v>20</c:v>
                </c:pt>
                <c:pt idx="3">
                  <c:v>19</c:v>
                </c:pt>
                <c:pt idx="4">
                  <c:v>24</c:v>
                </c:pt>
                <c:pt idx="5">
                  <c:v>106</c:v>
                </c:pt>
                <c:pt idx="6">
                  <c:v>18</c:v>
                </c:pt>
                <c:pt idx="7">
                  <c:v>12</c:v>
                </c:pt>
                <c:pt idx="8">
                  <c:v>18</c:v>
                </c:pt>
                <c:pt idx="9">
                  <c:v>20</c:v>
                </c:pt>
              </c:numCache>
            </c:numRef>
          </c:val>
        </c:ser>
        <c:dLbls/>
        <c:axId val="205652352"/>
        <c:axId val="205654272"/>
      </c:barChart>
      <c:catAx>
        <c:axId val="205652352"/>
        <c:scaling>
          <c:orientation val="minMax"/>
        </c:scaling>
        <c:axPos val="b"/>
        <c:title>
          <c:tx>
            <c:rich>
              <a:bodyPr/>
              <a:lstStyle/>
              <a:p>
                <a:pPr>
                  <a:defRPr/>
                </a:pPr>
                <a:r>
                  <a:rPr lang="en-US"/>
                  <a:t>Plot number</a:t>
                </a:r>
              </a:p>
            </c:rich>
          </c:tx>
        </c:title>
        <c:numFmt formatCode="General" sourceLinked="1"/>
        <c:tickLblPos val="nextTo"/>
        <c:crossAx val="205654272"/>
        <c:crosses val="autoZero"/>
        <c:auto val="1"/>
        <c:lblAlgn val="ctr"/>
        <c:lblOffset val="100"/>
      </c:catAx>
      <c:valAx>
        <c:axId val="205654272"/>
        <c:scaling>
          <c:orientation val="minMax"/>
        </c:scaling>
        <c:axPos val="l"/>
        <c:majorGridlines/>
        <c:title>
          <c:tx>
            <c:rich>
              <a:bodyPr rot="-5400000" vert="horz"/>
              <a:lstStyle/>
              <a:p>
                <a:pPr>
                  <a:defRPr sz="1400">
                    <a:latin typeface="Times New Roman" pitchFamily="18" charset="0"/>
                    <a:cs typeface="Times New Roman" pitchFamily="18" charset="0"/>
                  </a:defRPr>
                </a:pPr>
                <a:r>
                  <a:rPr lang="en-US" sz="1400" dirty="0">
                    <a:latin typeface="Times New Roman" pitchFamily="18" charset="0"/>
                    <a:cs typeface="Times New Roman" pitchFamily="18" charset="0"/>
                  </a:rPr>
                  <a:t>Stems per plot</a:t>
                </a:r>
              </a:p>
            </c:rich>
          </c:tx>
        </c:title>
        <c:numFmt formatCode="General" sourceLinked="1"/>
        <c:tickLblPos val="nextTo"/>
        <c:crossAx val="205652352"/>
        <c:crosses val="autoZero"/>
        <c:crossBetween val="between"/>
      </c:valAx>
    </c:plotArea>
    <c:legend>
      <c:legendPos val="r"/>
    </c:legend>
    <c:plotVisOnly val="1"/>
    <c:dispBlanksAs val="gap"/>
  </c:chart>
  <c:spPr>
    <a:solidFill>
      <a:schemeClr val="tx1"/>
    </a:solidFill>
  </c:spPr>
  <c:txPr>
    <a:bodyPr/>
    <a:lstStyle/>
    <a:p>
      <a:pPr>
        <a:defRPr>
          <a:solidFill>
            <a:schemeClr val="bg1"/>
          </a:solidFill>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14029855643044656"/>
          <c:y val="5.0925925925925923E-2"/>
          <c:w val="0.66968639695900156"/>
          <c:h val="0.69796272861944741"/>
        </c:manualLayout>
      </c:layout>
      <c:barChart>
        <c:barDir val="col"/>
        <c:grouping val="clustered"/>
        <c:ser>
          <c:idx val="0"/>
          <c:order val="0"/>
          <c:tx>
            <c:strRef>
              <c:f>Sheet1!$C$1</c:f>
              <c:strCache>
                <c:ptCount val="1"/>
                <c:pt idx="0">
                  <c:v>canopy red oak (image data)</c:v>
                </c:pt>
              </c:strCache>
            </c:strRef>
          </c:tx>
          <c:spPr>
            <a:pattFill prst="smGrid">
              <a:fgClr>
                <a:schemeClr val="accent1">
                  <a:lumMod val="20000"/>
                  <a:lumOff val="80000"/>
                </a:schemeClr>
              </a:fgClr>
              <a:bgClr>
                <a:schemeClr val="bg1"/>
              </a:bgClr>
            </a:pattFill>
            <a:ln>
              <a:solidFill>
                <a:schemeClr val="tx1"/>
              </a:solidFill>
            </a:ln>
          </c:spPr>
          <c:cat>
            <c:numRef>
              <c:f>Sheet1!$A$2:$A$11</c:f>
              <c:numCache>
                <c:formatCode>General</c:formatCode>
                <c:ptCount val="10"/>
                <c:pt idx="0">
                  <c:v>2.2000000000000002</c:v>
                </c:pt>
                <c:pt idx="1">
                  <c:v>3</c:v>
                </c:pt>
                <c:pt idx="2">
                  <c:v>5</c:v>
                </c:pt>
                <c:pt idx="3">
                  <c:v>230</c:v>
                </c:pt>
                <c:pt idx="4">
                  <c:v>236</c:v>
                </c:pt>
                <c:pt idx="5">
                  <c:v>272</c:v>
                </c:pt>
                <c:pt idx="6">
                  <c:v>388</c:v>
                </c:pt>
                <c:pt idx="7">
                  <c:v>428</c:v>
                </c:pt>
                <c:pt idx="8">
                  <c:v>486</c:v>
                </c:pt>
                <c:pt idx="9">
                  <c:v>499</c:v>
                </c:pt>
              </c:numCache>
            </c:numRef>
          </c:cat>
          <c:val>
            <c:numRef>
              <c:f>Sheet1!$C$2:$C$11</c:f>
              <c:numCache>
                <c:formatCode>General</c:formatCode>
                <c:ptCount val="10"/>
                <c:pt idx="0">
                  <c:v>0</c:v>
                </c:pt>
                <c:pt idx="1">
                  <c:v>52</c:v>
                </c:pt>
                <c:pt idx="2">
                  <c:v>67</c:v>
                </c:pt>
                <c:pt idx="3">
                  <c:v>56</c:v>
                </c:pt>
                <c:pt idx="4">
                  <c:v>83</c:v>
                </c:pt>
                <c:pt idx="5">
                  <c:v>0</c:v>
                </c:pt>
                <c:pt idx="6">
                  <c:v>33</c:v>
                </c:pt>
                <c:pt idx="7">
                  <c:v>54</c:v>
                </c:pt>
                <c:pt idx="8">
                  <c:v>29</c:v>
                </c:pt>
                <c:pt idx="9">
                  <c:v>83</c:v>
                </c:pt>
              </c:numCache>
            </c:numRef>
          </c:val>
        </c:ser>
        <c:ser>
          <c:idx val="1"/>
          <c:order val="1"/>
          <c:tx>
            <c:strRef>
              <c:f>Sheet1!$F$1</c:f>
              <c:strCache>
                <c:ptCount val="1"/>
                <c:pt idx="0">
                  <c:v>canopy red oak (ground data)</c:v>
                </c:pt>
              </c:strCache>
            </c:strRef>
          </c:tx>
          <c:spPr>
            <a:solidFill>
              <a:schemeClr val="accent5">
                <a:lumMod val="75000"/>
              </a:schemeClr>
            </a:solidFill>
          </c:spPr>
          <c:cat>
            <c:numRef>
              <c:f>Sheet1!$A$2:$A$11</c:f>
              <c:numCache>
                <c:formatCode>General</c:formatCode>
                <c:ptCount val="10"/>
                <c:pt idx="0">
                  <c:v>2.2000000000000002</c:v>
                </c:pt>
                <c:pt idx="1">
                  <c:v>3</c:v>
                </c:pt>
                <c:pt idx="2">
                  <c:v>5</c:v>
                </c:pt>
                <c:pt idx="3">
                  <c:v>230</c:v>
                </c:pt>
                <c:pt idx="4">
                  <c:v>236</c:v>
                </c:pt>
                <c:pt idx="5">
                  <c:v>272</c:v>
                </c:pt>
                <c:pt idx="6">
                  <c:v>388</c:v>
                </c:pt>
                <c:pt idx="7">
                  <c:v>428</c:v>
                </c:pt>
                <c:pt idx="8">
                  <c:v>486</c:v>
                </c:pt>
                <c:pt idx="9">
                  <c:v>499</c:v>
                </c:pt>
              </c:numCache>
            </c:numRef>
          </c:cat>
          <c:val>
            <c:numRef>
              <c:f>Sheet1!$F$2:$F$11</c:f>
              <c:numCache>
                <c:formatCode>General</c:formatCode>
                <c:ptCount val="10"/>
                <c:pt idx="0">
                  <c:v>0</c:v>
                </c:pt>
                <c:pt idx="1">
                  <c:v>47</c:v>
                </c:pt>
                <c:pt idx="2">
                  <c:v>90</c:v>
                </c:pt>
                <c:pt idx="3">
                  <c:v>100</c:v>
                </c:pt>
                <c:pt idx="4">
                  <c:v>92</c:v>
                </c:pt>
                <c:pt idx="5">
                  <c:v>0</c:v>
                </c:pt>
                <c:pt idx="6">
                  <c:v>67</c:v>
                </c:pt>
                <c:pt idx="7">
                  <c:v>67</c:v>
                </c:pt>
                <c:pt idx="8">
                  <c:v>33</c:v>
                </c:pt>
                <c:pt idx="9">
                  <c:v>91</c:v>
                </c:pt>
              </c:numCache>
            </c:numRef>
          </c:val>
        </c:ser>
        <c:ser>
          <c:idx val="2"/>
          <c:order val="2"/>
          <c:tx>
            <c:v>total red oak (ground data)</c:v>
          </c:tx>
          <c:spPr>
            <a:solidFill>
              <a:srgbClr val="FFFF00"/>
            </a:solidFill>
          </c:spPr>
          <c:cat>
            <c:numRef>
              <c:f>Sheet1!$A$2:$A$11</c:f>
              <c:numCache>
                <c:formatCode>General</c:formatCode>
                <c:ptCount val="10"/>
                <c:pt idx="0">
                  <c:v>2.2000000000000002</c:v>
                </c:pt>
                <c:pt idx="1">
                  <c:v>3</c:v>
                </c:pt>
                <c:pt idx="2">
                  <c:v>5</c:v>
                </c:pt>
                <c:pt idx="3">
                  <c:v>230</c:v>
                </c:pt>
                <c:pt idx="4">
                  <c:v>236</c:v>
                </c:pt>
                <c:pt idx="5">
                  <c:v>272</c:v>
                </c:pt>
                <c:pt idx="6">
                  <c:v>388</c:v>
                </c:pt>
                <c:pt idx="7">
                  <c:v>428</c:v>
                </c:pt>
                <c:pt idx="8">
                  <c:v>486</c:v>
                </c:pt>
                <c:pt idx="9">
                  <c:v>499</c:v>
                </c:pt>
              </c:numCache>
            </c:numRef>
          </c:cat>
          <c:val>
            <c:numRef>
              <c:f>Sheet1!$G$3:$G$11</c:f>
            </c:numRef>
          </c:val>
        </c:ser>
        <c:dLbls/>
        <c:axId val="177980160"/>
        <c:axId val="177982080"/>
      </c:barChart>
      <c:catAx>
        <c:axId val="177980160"/>
        <c:scaling>
          <c:orientation val="minMax"/>
        </c:scaling>
        <c:axPos val="b"/>
        <c:title>
          <c:tx>
            <c:rich>
              <a:bodyPr/>
              <a:lstStyle/>
              <a:p>
                <a:pPr>
                  <a:defRPr/>
                </a:pPr>
                <a:r>
                  <a:rPr lang="en-US"/>
                  <a:t>Plot number</a:t>
                </a:r>
              </a:p>
            </c:rich>
          </c:tx>
        </c:title>
        <c:numFmt formatCode="General" sourceLinked="1"/>
        <c:tickLblPos val="nextTo"/>
        <c:crossAx val="177982080"/>
        <c:crosses val="autoZero"/>
        <c:auto val="1"/>
        <c:lblAlgn val="ctr"/>
        <c:lblOffset val="100"/>
      </c:catAx>
      <c:valAx>
        <c:axId val="177982080"/>
        <c:scaling>
          <c:orientation val="minMax"/>
          <c:max val="100"/>
        </c:scaling>
        <c:axPos val="l"/>
        <c:majorGridlines/>
        <c:title>
          <c:tx>
            <c:rich>
              <a:bodyPr rot="-5400000" vert="horz"/>
              <a:lstStyle/>
              <a:p>
                <a:pPr>
                  <a:defRPr sz="1400" b="1"/>
                </a:pPr>
                <a:r>
                  <a:rPr lang="en-US" sz="1400" b="1" dirty="0"/>
                  <a:t>Percent red oak</a:t>
                </a:r>
              </a:p>
            </c:rich>
          </c:tx>
        </c:title>
        <c:numFmt formatCode="General" sourceLinked="1"/>
        <c:tickLblPos val="nextTo"/>
        <c:crossAx val="177980160"/>
        <c:crosses val="autoZero"/>
        <c:crossBetween val="between"/>
      </c:valAx>
    </c:plotArea>
    <c:legend>
      <c:legendPos val="r"/>
      <c:layout>
        <c:manualLayout>
          <c:xMode val="edge"/>
          <c:yMode val="edge"/>
          <c:x val="0.826607611548558"/>
          <c:y val="0.21257910469524643"/>
          <c:w val="0.17339238845144392"/>
          <c:h val="0.54067147856518183"/>
        </c:manualLayout>
      </c:layout>
    </c:legend>
    <c:plotVisOnly val="1"/>
    <c:dispBlanksAs val="gap"/>
  </c:chart>
  <c:spPr>
    <a:solidFill>
      <a:schemeClr val="tx1"/>
    </a:solidFill>
    <a:ln>
      <a:noFill/>
    </a:ln>
  </c:spPr>
  <c:txPr>
    <a:bodyPr/>
    <a:lstStyle/>
    <a:p>
      <a:pPr>
        <a:defRPr>
          <a:solidFill>
            <a:schemeClr val="bg1"/>
          </a:solidFill>
          <a:latin typeface="Times New Roman" pitchFamily="18" charset="0"/>
          <a:cs typeface="Times New Roman" pitchFamily="18" charset="0"/>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9888057742782184"/>
          <c:y val="6.4416883827365504E-2"/>
          <c:w val="0.61892475940507596"/>
          <c:h val="0.73211077308518391"/>
        </c:manualLayout>
      </c:layout>
      <c:scatterChart>
        <c:scatterStyle val="lineMarker"/>
        <c:ser>
          <c:idx val="0"/>
          <c:order val="0"/>
          <c:tx>
            <c:v>lidar &amp; % red oak to predict total biomass</c:v>
          </c:tx>
          <c:spPr>
            <a:ln w="28575">
              <a:noFill/>
            </a:ln>
          </c:spPr>
          <c:marker>
            <c:symbol val="diamond"/>
            <c:size val="9"/>
            <c:spPr>
              <a:solidFill>
                <a:schemeClr val="tx1"/>
              </a:solidFill>
            </c:spPr>
          </c:marker>
          <c:trendline>
            <c:trendlineType val="linear"/>
            <c:dispRSqr val="1"/>
            <c:dispEq val="1"/>
            <c:trendlineLbl>
              <c:layout>
                <c:manualLayout>
                  <c:x val="0.44733989501312338"/>
                  <c:y val="-0.12799659985683645"/>
                </c:manualLayout>
              </c:layout>
              <c:numFmt formatCode="General" sourceLinked="0"/>
              <c:txPr>
                <a:bodyPr/>
                <a:lstStyle/>
                <a:p>
                  <a:pPr>
                    <a:defRPr sz="1400">
                      <a:latin typeface="Times New Roman" pitchFamily="18" charset="0"/>
                      <a:cs typeface="Times New Roman" pitchFamily="18" charset="0"/>
                    </a:defRPr>
                  </a:pPr>
                  <a:endParaRPr lang="en-US"/>
                </a:p>
              </c:txPr>
            </c:trendlineLbl>
          </c:trendline>
          <c:xVal>
            <c:numRef>
              <c:f>'multiple reg data'!$F$3:$F$12</c:f>
              <c:numCache>
                <c:formatCode>General</c:formatCode>
                <c:ptCount val="10"/>
                <c:pt idx="0">
                  <c:v>215.35498000000001</c:v>
                </c:pt>
                <c:pt idx="1">
                  <c:v>222.54035000000002</c:v>
                </c:pt>
                <c:pt idx="2">
                  <c:v>245.65221000000037</c:v>
                </c:pt>
                <c:pt idx="3">
                  <c:v>271.70068000000032</c:v>
                </c:pt>
                <c:pt idx="4">
                  <c:v>284.47815999999858</c:v>
                </c:pt>
                <c:pt idx="5">
                  <c:v>122.90754000000018</c:v>
                </c:pt>
                <c:pt idx="6">
                  <c:v>213.47385999999995</c:v>
                </c:pt>
                <c:pt idx="7">
                  <c:v>244.14239000000001</c:v>
                </c:pt>
                <c:pt idx="8">
                  <c:v>213.34390999999999</c:v>
                </c:pt>
                <c:pt idx="9">
                  <c:v>292.25954000000002</c:v>
                </c:pt>
              </c:numCache>
            </c:numRef>
          </c:xVal>
          <c:yVal>
            <c:numRef>
              <c:f>'multiple reg data'!$G$3:$G$12</c:f>
              <c:numCache>
                <c:formatCode>General</c:formatCode>
                <c:ptCount val="10"/>
                <c:pt idx="0">
                  <c:v>224.66</c:v>
                </c:pt>
                <c:pt idx="1">
                  <c:v>205.48000000000027</c:v>
                </c:pt>
                <c:pt idx="2">
                  <c:v>283.25</c:v>
                </c:pt>
                <c:pt idx="3">
                  <c:v>289.72000000000003</c:v>
                </c:pt>
                <c:pt idx="4">
                  <c:v>290.94</c:v>
                </c:pt>
                <c:pt idx="5">
                  <c:v>125.34</c:v>
                </c:pt>
                <c:pt idx="6">
                  <c:v>243.23999999999998</c:v>
                </c:pt>
                <c:pt idx="7">
                  <c:v>164.92000000000004</c:v>
                </c:pt>
                <c:pt idx="8">
                  <c:v>205.32000000000033</c:v>
                </c:pt>
                <c:pt idx="9">
                  <c:v>293.26</c:v>
                </c:pt>
              </c:numCache>
            </c:numRef>
          </c:yVal>
        </c:ser>
        <c:dLbls/>
        <c:axId val="151863296"/>
        <c:axId val="151865216"/>
      </c:scatterChart>
      <c:valAx>
        <c:axId val="151863296"/>
        <c:scaling>
          <c:orientation val="minMax"/>
          <c:max val="400"/>
          <c:min val="0"/>
        </c:scaling>
        <c:axPos val="b"/>
        <c:title>
          <c:tx>
            <c:rich>
              <a:bodyPr/>
              <a:lstStyle/>
              <a:p>
                <a:pPr>
                  <a:defRPr sz="1400" b="0">
                    <a:latin typeface="Times New Roman" pitchFamily="18" charset="0"/>
                    <a:cs typeface="Times New Roman" pitchFamily="18" charset="0"/>
                  </a:defRPr>
                </a:pPr>
                <a:r>
                  <a:rPr lang="en-US" sz="1400" b="0" dirty="0" smtClean="0">
                    <a:latin typeface="Times New Roman" pitchFamily="18" charset="0"/>
                    <a:cs typeface="Times New Roman" pitchFamily="18" charset="0"/>
                  </a:rPr>
                  <a:t>Ground</a:t>
                </a:r>
                <a:r>
                  <a:rPr lang="en-US" sz="1400" b="0" dirty="0">
                    <a:latin typeface="Times New Roman" pitchFamily="18" charset="0"/>
                    <a:cs typeface="Times New Roman" pitchFamily="18" charset="0"/>
                  </a:rPr>
                  <a:t>% red oak and </a:t>
                </a:r>
                <a:r>
                  <a:rPr lang="en-US" sz="1400" b="0" dirty="0" err="1">
                    <a:latin typeface="Times New Roman" pitchFamily="18" charset="0"/>
                    <a:cs typeface="Times New Roman" pitchFamily="18" charset="0"/>
                  </a:rPr>
                  <a:t>lidar</a:t>
                </a:r>
                <a:r>
                  <a:rPr lang="en-US" sz="1400" b="0" dirty="0">
                    <a:latin typeface="Times New Roman" pitchFamily="18" charset="0"/>
                    <a:cs typeface="Times New Roman" pitchFamily="18" charset="0"/>
                  </a:rPr>
                  <a:t> height</a:t>
                </a:r>
              </a:p>
            </c:rich>
          </c:tx>
        </c:title>
        <c:numFmt formatCode="General" sourceLinked="1"/>
        <c:tickLblPos val="nextTo"/>
        <c:txPr>
          <a:bodyPr/>
          <a:lstStyle/>
          <a:p>
            <a:pPr>
              <a:defRPr sz="1050"/>
            </a:pPr>
            <a:endParaRPr lang="en-US"/>
          </a:p>
        </c:txPr>
        <c:crossAx val="151865216"/>
        <c:crosses val="autoZero"/>
        <c:crossBetween val="midCat"/>
      </c:valAx>
      <c:valAx>
        <c:axId val="151865216"/>
        <c:scaling>
          <c:orientation val="minMax"/>
        </c:scaling>
        <c:axPos val="l"/>
        <c:majorGridlines/>
        <c:title>
          <c:tx>
            <c:rich>
              <a:bodyPr rot="-5400000" vert="horz"/>
              <a:lstStyle/>
              <a:p>
                <a:pPr>
                  <a:defRPr sz="1400" b="0"/>
                </a:pPr>
                <a:r>
                  <a:rPr lang="en-US" sz="1400" b="0">
                    <a:latin typeface="Times New Roman" pitchFamily="18" charset="0"/>
                    <a:cs typeface="Times New Roman" pitchFamily="18" charset="0"/>
                  </a:rPr>
                  <a:t>Total ground biomass (dbh&gt;12.4cm) (Mg)</a:t>
                </a:r>
              </a:p>
            </c:rich>
          </c:tx>
          <c:layout>
            <c:manualLayout>
              <c:xMode val="edge"/>
              <c:yMode val="edge"/>
              <c:x val="2.6770790164387392E-2"/>
              <c:y val="0.16317298973991889"/>
            </c:manualLayout>
          </c:layout>
        </c:title>
        <c:numFmt formatCode="General" sourceLinked="1"/>
        <c:tickLblPos val="nextTo"/>
        <c:txPr>
          <a:bodyPr/>
          <a:lstStyle/>
          <a:p>
            <a:pPr>
              <a:defRPr sz="1050"/>
            </a:pPr>
            <a:endParaRPr lang="en-US"/>
          </a:p>
        </c:txPr>
        <c:crossAx val="151863296"/>
        <c:crosses val="autoZero"/>
        <c:crossBetween val="midCat"/>
        <c:majorUnit val="100"/>
      </c:valAx>
    </c:plotArea>
    <c:plotVisOnly val="1"/>
    <c:dispBlanksAs val="gap"/>
  </c:chart>
  <c:spPr>
    <a:solidFill>
      <a:schemeClr val="accent1"/>
    </a:solidFill>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20569322958188771"/>
          <c:y val="4.7446665320681113E-2"/>
          <c:w val="0.53472479542275952"/>
          <c:h val="0.75299481795545076"/>
        </c:manualLayout>
      </c:layout>
      <c:scatterChart>
        <c:scatterStyle val="lineMarker"/>
        <c:ser>
          <c:idx val="0"/>
          <c:order val="0"/>
          <c:tx>
            <c:strRef>
              <c:f>'multiple reg data'!$D$2</c:f>
              <c:strCache>
                <c:ptCount val="1"/>
                <c:pt idx="0">
                  <c:v>ground bio all</c:v>
                </c:pt>
              </c:strCache>
            </c:strRef>
          </c:tx>
          <c:spPr>
            <a:ln w="28575">
              <a:noFill/>
            </a:ln>
          </c:spPr>
          <c:marker>
            <c:symbol val="diamond"/>
            <c:size val="9"/>
            <c:spPr>
              <a:solidFill>
                <a:schemeClr val="tx1"/>
              </a:solidFill>
            </c:spPr>
          </c:marker>
          <c:trendline>
            <c:trendlineType val="linear"/>
            <c:dispRSqr val="1"/>
            <c:dispEq val="1"/>
            <c:trendlineLbl>
              <c:layout>
                <c:manualLayout>
                  <c:x val="0.38837258529822055"/>
                  <c:y val="-0.20162058231093205"/>
                </c:manualLayout>
              </c:layout>
              <c:numFmt formatCode="General" sourceLinked="0"/>
              <c:txPr>
                <a:bodyPr/>
                <a:lstStyle/>
                <a:p>
                  <a:pPr>
                    <a:defRPr sz="1200">
                      <a:latin typeface="Times New Roman" pitchFamily="18" charset="0"/>
                      <a:cs typeface="Times New Roman" pitchFamily="18" charset="0"/>
                    </a:defRPr>
                  </a:pPr>
                  <a:endParaRPr lang="en-US"/>
                </a:p>
              </c:txPr>
            </c:trendlineLbl>
          </c:trendline>
          <c:xVal>
            <c:numRef>
              <c:f>'multiple reg data'!$C$3:$C$12</c:f>
              <c:numCache>
                <c:formatCode>General</c:formatCode>
                <c:ptCount val="10"/>
                <c:pt idx="0">
                  <c:v>30.14</c:v>
                </c:pt>
                <c:pt idx="1">
                  <c:v>24.05</c:v>
                </c:pt>
                <c:pt idx="2">
                  <c:v>28.03</c:v>
                </c:pt>
                <c:pt idx="3">
                  <c:v>27.24</c:v>
                </c:pt>
                <c:pt idx="4">
                  <c:v>29.88</c:v>
                </c:pt>
                <c:pt idx="5">
                  <c:v>14.22</c:v>
                </c:pt>
                <c:pt idx="6">
                  <c:v>24.979999999999986</c:v>
                </c:pt>
                <c:pt idx="7">
                  <c:v>27.77</c:v>
                </c:pt>
                <c:pt idx="8">
                  <c:v>26.130000000000031</c:v>
                </c:pt>
                <c:pt idx="9">
                  <c:v>31.22</c:v>
                </c:pt>
              </c:numCache>
            </c:numRef>
          </c:xVal>
          <c:yVal>
            <c:numRef>
              <c:f>'multiple reg data'!$D$3:$D$12</c:f>
              <c:numCache>
                <c:formatCode>General</c:formatCode>
                <c:ptCount val="10"/>
                <c:pt idx="0">
                  <c:v>224.66</c:v>
                </c:pt>
                <c:pt idx="1">
                  <c:v>205.48000000000027</c:v>
                </c:pt>
                <c:pt idx="2">
                  <c:v>283.25</c:v>
                </c:pt>
                <c:pt idx="3">
                  <c:v>289.72000000000003</c:v>
                </c:pt>
                <c:pt idx="4">
                  <c:v>290.94</c:v>
                </c:pt>
                <c:pt idx="5">
                  <c:v>125.34</c:v>
                </c:pt>
                <c:pt idx="6">
                  <c:v>243.23999999999998</c:v>
                </c:pt>
                <c:pt idx="7">
                  <c:v>164.92000000000004</c:v>
                </c:pt>
                <c:pt idx="8">
                  <c:v>205.32000000000033</c:v>
                </c:pt>
                <c:pt idx="9">
                  <c:v>293.26</c:v>
                </c:pt>
              </c:numCache>
            </c:numRef>
          </c:yVal>
        </c:ser>
        <c:dLbls/>
        <c:axId val="151894272"/>
        <c:axId val="151900544"/>
      </c:scatterChart>
      <c:valAx>
        <c:axId val="151894272"/>
        <c:scaling>
          <c:orientation val="minMax"/>
        </c:scaling>
        <c:axPos val="b"/>
        <c:title>
          <c:tx>
            <c:rich>
              <a:bodyPr/>
              <a:lstStyle/>
              <a:p>
                <a:pPr>
                  <a:defRPr sz="1200" b="0">
                    <a:latin typeface="Times New Roman" pitchFamily="18" charset="0"/>
                    <a:cs typeface="Times New Roman" pitchFamily="18" charset="0"/>
                  </a:defRPr>
                </a:pPr>
                <a:r>
                  <a:rPr lang="en-US" sz="1200" b="0">
                    <a:latin typeface="Times New Roman" pitchFamily="18" charset="0"/>
                    <a:cs typeface="Times New Roman" pitchFamily="18" charset="0"/>
                  </a:rPr>
                  <a:t>Predicted</a:t>
                </a:r>
                <a:r>
                  <a:rPr lang="en-US" sz="1200" b="0" baseline="0">
                    <a:latin typeface="Times New Roman" pitchFamily="18" charset="0"/>
                    <a:cs typeface="Times New Roman" pitchFamily="18" charset="0"/>
                  </a:rPr>
                  <a:t> ground height (from lidar regression)</a:t>
                </a:r>
              </a:p>
            </c:rich>
          </c:tx>
        </c:title>
        <c:numFmt formatCode="General" sourceLinked="1"/>
        <c:tickLblPos val="nextTo"/>
        <c:txPr>
          <a:bodyPr/>
          <a:lstStyle/>
          <a:p>
            <a:pPr>
              <a:defRPr>
                <a:latin typeface="Times New Roman" pitchFamily="18" charset="0"/>
                <a:cs typeface="Times New Roman" pitchFamily="18" charset="0"/>
              </a:defRPr>
            </a:pPr>
            <a:endParaRPr lang="en-US"/>
          </a:p>
        </c:txPr>
        <c:crossAx val="151900544"/>
        <c:crosses val="autoZero"/>
        <c:crossBetween val="midCat"/>
      </c:valAx>
      <c:valAx>
        <c:axId val="151900544"/>
        <c:scaling>
          <c:orientation val="minMax"/>
        </c:scaling>
        <c:axPos val="l"/>
        <c:majorGridlines/>
        <c:title>
          <c:tx>
            <c:rich>
              <a:bodyPr rot="-5400000" vert="horz"/>
              <a:lstStyle/>
              <a:p>
                <a:pPr>
                  <a:defRPr sz="1400" b="0">
                    <a:latin typeface="Times New Roman" pitchFamily="18" charset="0"/>
                    <a:cs typeface="Times New Roman" pitchFamily="18" charset="0"/>
                  </a:defRPr>
                </a:pPr>
                <a:r>
                  <a:rPr lang="en-US" sz="1400" b="0">
                    <a:latin typeface="Times New Roman" pitchFamily="18" charset="0"/>
                    <a:cs typeface="Times New Roman" pitchFamily="18" charset="0"/>
                  </a:rPr>
                  <a:t>Total ground biomass (dbh&gt;12.4cm)</a:t>
                </a:r>
              </a:p>
            </c:rich>
          </c:tx>
          <c:layout>
            <c:manualLayout>
              <c:xMode val="edge"/>
              <c:yMode val="edge"/>
              <c:x val="2.74137868653864E-2"/>
              <c:y val="0.21292071049258376"/>
            </c:manualLayout>
          </c:layout>
        </c:title>
        <c:numFmt formatCode="General" sourceLinked="1"/>
        <c:tickLblPos val="nextTo"/>
        <c:txPr>
          <a:bodyPr/>
          <a:lstStyle/>
          <a:p>
            <a:pPr>
              <a:defRPr>
                <a:latin typeface="Times New Roman" pitchFamily="18" charset="0"/>
                <a:cs typeface="Times New Roman" pitchFamily="18" charset="0"/>
              </a:defRPr>
            </a:pPr>
            <a:endParaRPr lang="en-US"/>
          </a:p>
        </c:txPr>
        <c:crossAx val="151894272"/>
        <c:crosses val="autoZero"/>
        <c:crossBetween val="midCat"/>
      </c:valAx>
    </c:plotArea>
    <c:plotVisOnly val="1"/>
    <c:dispBlanksAs val="gap"/>
  </c:chart>
  <c:spPr>
    <a:solidFill>
      <a:schemeClr val="accent1">
        <a:lumMod val="75000"/>
      </a:schemeClr>
    </a:solidFill>
  </c:sp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10F7CF8-B2F7-4508-B5EC-358E4BC03208}" type="datetimeFigureOut">
              <a:rPr lang="en-US" smtClean="0"/>
              <a:pPr/>
              <a:t>5/24/2012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7A1273-D183-44FD-A8FF-93A7C1725969}" type="slidenum">
              <a:rPr lang="en-US" smtClean="0"/>
              <a:pPr/>
              <a:t>‹#›</a:t>
            </a:fld>
            <a:endParaRPr lang="en-US"/>
          </a:p>
        </p:txBody>
      </p:sp>
    </p:spTree>
    <p:extLst>
      <p:ext uri="{BB962C8B-B14F-4D97-AF65-F5344CB8AC3E}">
        <p14:creationId xmlns:p14="http://schemas.microsoft.com/office/powerpoint/2010/main" xmlns="" val="2093464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377B19-9197-4239-8C20-AD8632DC3C3B}" type="datetimeFigureOut">
              <a:rPr lang="en-US" smtClean="0"/>
              <a:pPr/>
              <a:t>5/24/2012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AAAFCF-0E59-4F99-ADE2-8711F96AEBB4}" type="slidenum">
              <a:rPr lang="en-US" smtClean="0"/>
              <a:pPr/>
              <a:t>‹#›</a:t>
            </a:fld>
            <a:endParaRPr lang="en-US"/>
          </a:p>
        </p:txBody>
      </p:sp>
    </p:spTree>
    <p:extLst>
      <p:ext uri="{BB962C8B-B14F-4D97-AF65-F5344CB8AC3E}">
        <p14:creationId xmlns:p14="http://schemas.microsoft.com/office/powerpoint/2010/main" xmlns="" val="348390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bwMode="auto">
          <a:noFill/>
          <a:ln>
            <a:solidFill>
              <a:srgbClr val="000000"/>
            </a:solidFill>
            <a:miter lim="800000"/>
            <a:headEnd/>
            <a:tailEnd/>
          </a:ln>
        </p:spPr>
      </p:sp>
      <p:sp>
        <p:nvSpPr>
          <p:cNvPr id="25603" name="Rectangle 3"/>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300" dirty="0" smtClean="0"/>
              <a:t>-Knowing forest biomass is necessary to having accurate carbon accounting and budgeting, and developing sequestration strategies.</a:t>
            </a:r>
          </a:p>
          <a:p>
            <a:pPr>
              <a:lnSpc>
                <a:spcPct val="80000"/>
              </a:lnSpc>
            </a:pPr>
            <a:r>
              <a:rPr lang="en-US" sz="1300" dirty="0" smtClean="0"/>
              <a:t>- Profiling </a:t>
            </a:r>
            <a:r>
              <a:rPr lang="en-US" sz="1300" dirty="0" err="1" smtClean="0"/>
              <a:t>lidar</a:t>
            </a:r>
            <a:r>
              <a:rPr lang="en-US" sz="1300" dirty="0" smtClean="0"/>
              <a:t> data could increase both ease of obtaining data and cost-efficiency.</a:t>
            </a:r>
          </a:p>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 tree heights were more variable, this sampling density would not be adequate.</a:t>
            </a:r>
            <a:endParaRPr lang="en-US" dirty="0"/>
          </a:p>
        </p:txBody>
      </p:sp>
      <p:sp>
        <p:nvSpPr>
          <p:cNvPr id="4" name="Slide Number Placeholder 3"/>
          <p:cNvSpPr>
            <a:spLocks noGrp="1"/>
          </p:cNvSpPr>
          <p:nvPr>
            <p:ph type="sldNum" sz="quarter" idx="10"/>
          </p:nvPr>
        </p:nvSpPr>
        <p:spPr/>
        <p:txBody>
          <a:bodyPr/>
          <a:lstStyle/>
          <a:p>
            <a:fld id="{F8AAAFCF-0E59-4F99-ADE2-8711F96AEBB4}" type="slidenum">
              <a:rPr lang="en-US" smtClean="0"/>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p:spPr>
      </p:sp>
      <p:sp>
        <p:nvSpPr>
          <p:cNvPr id="31747"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sz="2000" smtClean="0"/>
              <a:t>Shorter time intervals </a:t>
            </a:r>
          </a:p>
          <a:p>
            <a:pPr lvl="1"/>
            <a:r>
              <a:rPr lang="en-US" altLang="zh-CN" sz="2000" smtClean="0"/>
              <a:t>Better canopy structure, but</a:t>
            </a:r>
          </a:p>
          <a:p>
            <a:pPr lvl="1"/>
            <a:r>
              <a:rPr lang="en-US" altLang="zh-CN" sz="2000" smtClean="0"/>
              <a:t>Less accurate ground </a:t>
            </a:r>
            <a:r>
              <a:rPr lang="en-US" altLang="zh-CN" smtClean="0"/>
              <a:t>trace</a:t>
            </a:r>
          </a:p>
          <a:p>
            <a:r>
              <a:rPr lang="en-US" smtClean="0"/>
              <a:t>The figures on the right show an example of the exact same location ran with 2 different parameters.  The tree tops are the (green line) and ground level is the (black line). first and last return points are shown in their exact locations.   </a:t>
            </a:r>
          </a:p>
          <a:p>
            <a:pPr>
              <a:spcBef>
                <a:spcPct val="0"/>
              </a:spcBef>
            </a:pPr>
            <a:r>
              <a:rPr lang="en-US" altLang="zh-CN" smtClean="0"/>
              <a:t>Empirically narrow choices by looking at script figures of individual transects and  weed out parameters with incorrect ground lines </a:t>
            </a:r>
          </a:p>
          <a:p>
            <a:pPr>
              <a:spcBef>
                <a:spcPct val="0"/>
              </a:spcBef>
            </a:pPr>
            <a:r>
              <a:rPr lang="en-US" altLang="zh-CN" smtClean="0"/>
              <a:t>We adjusted 2 parameters; the time interval- which were lengthened just enough so the program more accurately determined the ground lines.  Different forest canopies did better at different time intervals, but we found 0.2 seconds to be effective overall.</a:t>
            </a:r>
          </a:p>
          <a:p>
            <a:pPr>
              <a:spcBef>
                <a:spcPct val="0"/>
              </a:spcBef>
            </a:pPr>
            <a:r>
              <a:rPr lang="en-US" altLang="zh-CN" smtClean="0"/>
              <a:t>The other parameter we adjusted was the omega/phi.  Omega shows the orientation of the airplane on its x axis (roll) and high values can yield incorrect vertical results.  We did not filter out any omega values as our transect width encompassed the variation. </a:t>
            </a:r>
            <a:endParaRPr lang="en-US" altLang="zh-CN" smtClean="0">
              <a:solidFill>
                <a:schemeClr val="accent2"/>
              </a:solidFill>
            </a:endParaRPr>
          </a:p>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AAAFCF-0E59-4F99-ADE2-8711F96AEBB4}" type="slidenum">
              <a:rPr lang="en-US" smtClean="0"/>
              <a:pPr/>
              <a:t>27</a:t>
            </a:fld>
            <a:endParaRPr lang="en-US"/>
          </a:p>
        </p:txBody>
      </p:sp>
    </p:spTree>
    <p:extLst>
      <p:ext uri="{BB962C8B-B14F-4D97-AF65-F5344CB8AC3E}">
        <p14:creationId xmlns:p14="http://schemas.microsoft.com/office/powerpoint/2010/main" xmlns="" val="1137827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Species </a:t>
            </a:r>
            <a:r>
              <a:rPr lang="en-US" dirty="0" err="1" smtClean="0"/>
              <a:t>rm</a:t>
            </a:r>
            <a:r>
              <a:rPr lang="en-US" dirty="0" smtClean="0"/>
              <a:t>, hi, </a:t>
            </a:r>
            <a:r>
              <a:rPr lang="en-US" dirty="0" err="1" smtClean="0"/>
              <a:t>wp</a:t>
            </a:r>
            <a:r>
              <a:rPr lang="en-US" dirty="0" smtClean="0"/>
              <a:t>, </a:t>
            </a:r>
            <a:r>
              <a:rPr lang="en-US" dirty="0" err="1" smtClean="0"/>
              <a:t>wo</a:t>
            </a:r>
            <a:r>
              <a:rPr lang="en-US" dirty="0" smtClean="0"/>
              <a:t>, </a:t>
            </a:r>
            <a:r>
              <a:rPr lang="en-US" dirty="0" err="1" smtClean="0"/>
              <a:t>ro</a:t>
            </a:r>
            <a:r>
              <a:rPr lang="en-US" dirty="0" smtClean="0"/>
              <a:t>, </a:t>
            </a:r>
            <a:r>
              <a:rPr lang="en-US" dirty="0" err="1" smtClean="0"/>
              <a:t>mh</a:t>
            </a:r>
            <a:endParaRPr lang="en-US" dirty="0"/>
          </a:p>
        </p:txBody>
      </p:sp>
      <p:sp>
        <p:nvSpPr>
          <p:cNvPr id="4" name="Slide Number Placeholder 3"/>
          <p:cNvSpPr>
            <a:spLocks noGrp="1"/>
          </p:cNvSpPr>
          <p:nvPr>
            <p:ph type="sldNum" sz="quarter" idx="10"/>
          </p:nvPr>
        </p:nvSpPr>
        <p:spPr/>
        <p:txBody>
          <a:bodyPr/>
          <a:lstStyle/>
          <a:p>
            <a:fld id="{F8AAAFCF-0E59-4F99-ADE2-8711F96AEBB4}"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dirty="0" err="1" smtClean="0"/>
              <a:t>Allometry</a:t>
            </a:r>
            <a:r>
              <a:rPr lang="en-US" dirty="0" smtClean="0"/>
              <a:t>- “relative growth in part in relation to an entire organism”    Empirical equations obtained by measuring characteristics (</a:t>
            </a:r>
            <a:r>
              <a:rPr lang="en-US" dirty="0" err="1" smtClean="0"/>
              <a:t>dbh</a:t>
            </a:r>
            <a:r>
              <a:rPr lang="en-US" dirty="0" smtClean="0"/>
              <a:t> and biomass) and using regression to estimate the relationship</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8AAAFCF-0E59-4F99-ADE2-8711F96AEBB4}" type="slidenum">
              <a:rPr lang="en-US" smtClean="0"/>
              <a:pPr/>
              <a:t>4</a:t>
            </a:fld>
            <a:endParaRPr lang="en-US"/>
          </a:p>
        </p:txBody>
      </p:sp>
    </p:spTree>
    <p:extLst>
      <p:ext uri="{BB962C8B-B14F-4D97-AF65-F5344CB8AC3E}">
        <p14:creationId xmlns:p14="http://schemas.microsoft.com/office/powerpoint/2010/main" xmlns="" val="1425617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bwMode="auto">
          <a:noFill/>
          <a:ln>
            <a:solidFill>
              <a:srgbClr val="000000"/>
            </a:solidFill>
            <a:miter lim="800000"/>
            <a:headEnd/>
            <a:tailEnd/>
          </a:ln>
        </p:spPr>
      </p:sp>
      <p:sp>
        <p:nvSpPr>
          <p:cNvPr id="24579"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A laser pulse is sent from the transmitter; it travels in a straight line until it hits a target; then it is reflected back and the time traveled x the speed of light is divided by 2 to get a distance measurement.  ***Software records precise Time stamp and location when the pulse is fired and when it returns. Dual return </a:t>
            </a:r>
            <a:r>
              <a:rPr lang="en-US" dirty="0" err="1" smtClean="0"/>
              <a:t>lidar</a:t>
            </a:r>
            <a:r>
              <a:rPr lang="en-US" dirty="0" smtClean="0"/>
              <a:t> measures a first and last return.  In pulsing </a:t>
            </a:r>
            <a:r>
              <a:rPr lang="en-US" dirty="0" err="1" smtClean="0"/>
              <a:t>lidar</a:t>
            </a:r>
            <a:r>
              <a:rPr lang="en-US" dirty="0" smtClean="0"/>
              <a:t>, only the peaks are recorded. </a:t>
            </a:r>
          </a:p>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Clr>
                <a:srgbClr val="339933"/>
              </a:buClr>
              <a:buFont typeface="Wingdings" pitchFamily="2" charset="2"/>
              <a:buChar char="Ø"/>
              <a:defRPr/>
            </a:pPr>
            <a:r>
              <a:rPr lang="en-US" sz="2800" dirty="0" smtClean="0"/>
              <a:t>Power</a:t>
            </a:r>
            <a:r>
              <a:rPr lang="en-US" sz="2800" baseline="0" dirty="0" smtClean="0"/>
              <a:t> is in the </a:t>
            </a:r>
            <a:r>
              <a:rPr lang="en-US" sz="2800" baseline="0" dirty="0" err="1" smtClean="0"/>
              <a:t>lidar</a:t>
            </a:r>
            <a:r>
              <a:rPr lang="en-US" sz="2800" baseline="0" dirty="0" smtClean="0"/>
              <a:t> and imagery referencing to a coordinate system- due to computer timestamp of all components.  </a:t>
            </a:r>
            <a:r>
              <a:rPr lang="en-US" sz="2800" dirty="0" smtClean="0"/>
              <a:t>Laser:</a:t>
            </a:r>
          </a:p>
          <a:p>
            <a:pPr lvl="1">
              <a:buClr>
                <a:srgbClr val="339933"/>
              </a:buClr>
              <a:buFont typeface="Wingdings" pitchFamily="2" charset="2"/>
              <a:buChar char="Ø"/>
              <a:defRPr/>
            </a:pPr>
            <a:r>
              <a:rPr lang="en-US" sz="2600" dirty="0" smtClean="0"/>
              <a:t> </a:t>
            </a:r>
            <a:r>
              <a:rPr lang="en-US" sz="2400" dirty="0" smtClean="0"/>
              <a:t>wavelength 905 nm </a:t>
            </a:r>
          </a:p>
          <a:p>
            <a:pPr>
              <a:buClr>
                <a:srgbClr val="339933"/>
              </a:buClr>
              <a:buFont typeface="Wingdings" pitchFamily="2" charset="2"/>
              <a:buChar char="Ø"/>
              <a:defRPr/>
            </a:pPr>
            <a:endParaRPr lang="en-US" sz="1000" dirty="0" smtClean="0"/>
          </a:p>
          <a:p>
            <a:pPr lvl="1">
              <a:buClr>
                <a:srgbClr val="339933"/>
              </a:buClr>
              <a:buFont typeface="Wingdings" pitchFamily="2" charset="2"/>
              <a:buChar char="Ø"/>
              <a:defRPr/>
            </a:pPr>
            <a:r>
              <a:rPr lang="en-US" sz="2400" dirty="0" smtClean="0"/>
              <a:t> fired  ~240 x/sec</a:t>
            </a:r>
          </a:p>
          <a:p>
            <a:pPr>
              <a:buClr>
                <a:srgbClr val="339933"/>
              </a:buClr>
              <a:buFont typeface="Wingdings" pitchFamily="2" charset="2"/>
              <a:buChar char="Ø"/>
              <a:defRPr/>
            </a:pPr>
            <a:endParaRPr lang="en-US" sz="1000" dirty="0" smtClean="0"/>
          </a:p>
          <a:p>
            <a:pPr>
              <a:buClr>
                <a:srgbClr val="339933"/>
              </a:buClr>
              <a:buFont typeface="Wingdings" pitchFamily="2" charset="2"/>
              <a:buChar char="Ø"/>
              <a:defRPr/>
            </a:pPr>
            <a:endParaRPr lang="en-US" sz="1400" dirty="0" smtClean="0"/>
          </a:p>
          <a:p>
            <a:pPr>
              <a:buClr>
                <a:srgbClr val="339933"/>
              </a:buClr>
              <a:buFont typeface="Wingdings" pitchFamily="2" charset="2"/>
              <a:buChar char="Ø"/>
              <a:defRPr/>
            </a:pPr>
            <a:r>
              <a:rPr lang="en-US" sz="2600" dirty="0" smtClean="0"/>
              <a:t>Up to 5-6 </a:t>
            </a:r>
            <a:r>
              <a:rPr lang="en-US" sz="2600" dirty="0" err="1" smtClean="0"/>
              <a:t>lidar</a:t>
            </a:r>
            <a:r>
              <a:rPr lang="en-US" sz="2600" dirty="0" smtClean="0"/>
              <a:t> points/m at plane  speed ~90 mph</a:t>
            </a:r>
          </a:p>
          <a:p>
            <a:pPr>
              <a:buClr>
                <a:srgbClr val="339933"/>
              </a:buClr>
              <a:buFont typeface="Wingdings" pitchFamily="2" charset="2"/>
              <a:buChar char="Ø"/>
              <a:defRPr/>
            </a:pPr>
            <a:endParaRPr lang="en-US" sz="2400" dirty="0" smtClean="0"/>
          </a:p>
          <a:p>
            <a:pPr>
              <a:buClr>
                <a:srgbClr val="339933"/>
              </a:buClr>
              <a:buFont typeface="Wingdings" pitchFamily="2" charset="2"/>
              <a:buChar char="Ø"/>
              <a:defRPr/>
            </a:pPr>
            <a:r>
              <a:rPr lang="en-US" sz="2600" dirty="0" smtClean="0"/>
              <a:t>Dual (first and last) return </a:t>
            </a:r>
            <a:r>
              <a:rPr lang="en-US" sz="2600" dirty="0" err="1" smtClean="0"/>
              <a:t>lidar</a:t>
            </a:r>
            <a:r>
              <a:rPr lang="en-US" sz="2600" dirty="0" smtClean="0"/>
              <a:t> </a:t>
            </a:r>
          </a:p>
          <a:p>
            <a:endParaRPr lang="en-US" dirty="0"/>
          </a:p>
        </p:txBody>
      </p:sp>
      <p:sp>
        <p:nvSpPr>
          <p:cNvPr id="4" name="Slide Number Placeholder 3"/>
          <p:cNvSpPr>
            <a:spLocks noGrp="1"/>
          </p:cNvSpPr>
          <p:nvPr>
            <p:ph type="sldNum" sz="quarter" idx="10"/>
          </p:nvPr>
        </p:nvSpPr>
        <p:spPr/>
        <p:txBody>
          <a:bodyPr/>
          <a:lstStyle/>
          <a:p>
            <a:fld id="{F8AAAFCF-0E59-4F99-ADE2-8711F96AEBB4}"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AAFCF-0E59-4F99-ADE2-8711F96AEBB4}" type="slidenum">
              <a:rPr lang="en-US" smtClean="0"/>
              <a:pPr/>
              <a:t>7</a:t>
            </a:fld>
            <a:endParaRPr lang="en-US"/>
          </a:p>
        </p:txBody>
      </p:sp>
    </p:spTree>
    <p:extLst>
      <p:ext uri="{BB962C8B-B14F-4D97-AF65-F5344CB8AC3E}">
        <p14:creationId xmlns:p14="http://schemas.microsoft.com/office/powerpoint/2010/main" xmlns="" val="4181840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~12 points/sec   = Up to 5-6 </a:t>
            </a:r>
            <a:r>
              <a:rPr lang="en-US" dirty="0" err="1" smtClean="0"/>
              <a:t>lidar</a:t>
            </a:r>
            <a:r>
              <a:rPr lang="en-US" dirty="0" smtClean="0"/>
              <a:t> points/m and</a:t>
            </a:r>
            <a:r>
              <a:rPr lang="en-US" baseline="0" dirty="0" smtClean="0"/>
              <a:t> one image every 60-70m</a:t>
            </a:r>
            <a:endParaRPr lang="en-US" dirty="0" smtClean="0"/>
          </a:p>
          <a:p>
            <a:endParaRPr lang="en-US" dirty="0"/>
          </a:p>
        </p:txBody>
      </p:sp>
      <p:sp>
        <p:nvSpPr>
          <p:cNvPr id="4" name="Slide Number Placeholder 3"/>
          <p:cNvSpPr>
            <a:spLocks noGrp="1"/>
          </p:cNvSpPr>
          <p:nvPr>
            <p:ph type="sldNum" sz="quarter" idx="10"/>
          </p:nvPr>
        </p:nvSpPr>
        <p:spPr/>
        <p:txBody>
          <a:bodyPr/>
          <a:lstStyle/>
          <a:p>
            <a:fld id="{F8AAAFCF-0E59-4F99-ADE2-8711F96AEBB4}" type="slidenum">
              <a:rPr lang="en-US" smtClean="0"/>
              <a:pPr/>
              <a:t>8</a:t>
            </a:fld>
            <a:endParaRPr lang="en-US"/>
          </a:p>
        </p:txBody>
      </p:sp>
    </p:spTree>
    <p:extLst>
      <p:ext uri="{BB962C8B-B14F-4D97-AF65-F5344CB8AC3E}">
        <p14:creationId xmlns:p14="http://schemas.microsoft.com/office/powerpoint/2010/main" xmlns="" val="2560700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bwMode="auto">
          <a:noFill/>
          <a:ln>
            <a:solidFill>
              <a:srgbClr val="000000"/>
            </a:solidFill>
            <a:miter lim="800000"/>
            <a:headEnd/>
            <a:tailEnd/>
          </a:ln>
        </p:spPr>
      </p:sp>
      <p:sp>
        <p:nvSpPr>
          <p:cNvPr id="30723"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Black" pitchFamily="34" charset="0"/>
              </a:rPr>
              <a:t>Timestamp allows </a:t>
            </a:r>
            <a:r>
              <a:rPr lang="en-US" sz="1200" dirty="0" err="1" smtClean="0">
                <a:solidFill>
                  <a:schemeClr val="bg1"/>
                </a:solidFill>
                <a:latin typeface="Arial Black" pitchFamily="34" charset="0"/>
              </a:rPr>
              <a:t>lidar</a:t>
            </a:r>
            <a:r>
              <a:rPr lang="en-US" sz="1200" dirty="0" smtClean="0">
                <a:solidFill>
                  <a:schemeClr val="bg1"/>
                </a:solidFill>
                <a:latin typeface="Arial Black" pitchFamily="34" charset="0"/>
              </a:rPr>
              <a:t> data to be matched with location data.</a:t>
            </a:r>
          </a:p>
          <a:p>
            <a:r>
              <a:rPr lang="en-US" dirty="0" smtClean="0"/>
              <a:t>which we take to mean the top of the canopy and the ground surface  pip software</a:t>
            </a:r>
            <a:r>
              <a:rPr lang="en-US" baseline="0" dirty="0" smtClean="0"/>
              <a:t> matches data via timestamp  matched to </a:t>
            </a:r>
            <a:r>
              <a:rPr lang="en-US" baseline="0" dirty="0" err="1" smtClean="0"/>
              <a:t>gps</a:t>
            </a:r>
            <a:r>
              <a:rPr lang="en-US" baseline="0" dirty="0" smtClean="0"/>
              <a:t> ground position and </a:t>
            </a:r>
            <a:r>
              <a:rPr lang="en-US" baseline="0" dirty="0" err="1" smtClean="0"/>
              <a:t>ahrs</a:t>
            </a:r>
            <a:r>
              <a:rPr lang="en-US" baseline="0" dirty="0" smtClean="0"/>
              <a:t>.</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F8AAAFCF-0E59-4F99-ADE2-8711F96AEBB4}"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Matched ground and images by</a:t>
            </a:r>
            <a:r>
              <a:rPr lang="en-US" baseline="0" dirty="0" smtClean="0"/>
              <a:t> sample tree tag numbers- using ground data as reference.</a:t>
            </a:r>
          </a:p>
        </p:txBody>
      </p:sp>
      <p:sp>
        <p:nvSpPr>
          <p:cNvPr id="4" name="Slide Number Placeholder 3"/>
          <p:cNvSpPr>
            <a:spLocks noGrp="1"/>
          </p:cNvSpPr>
          <p:nvPr>
            <p:ph type="sldNum" sz="quarter" idx="10"/>
          </p:nvPr>
        </p:nvSpPr>
        <p:spPr/>
        <p:txBody>
          <a:bodyPr/>
          <a:lstStyle/>
          <a:p>
            <a:fld id="{F8AAAFCF-0E59-4F99-ADE2-8711F96AEBB4}"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solidFill>
                  <a:schemeClr val="bg1"/>
                </a:solidFill>
                <a:effectLst>
                  <a:outerShdw blurRad="127000" dist="200000" dir="2700000" algn="tl" rotWithShape="0">
                    <a:srgbClr val="000000">
                      <a:alpha val="30000"/>
                    </a:srgbClr>
                  </a:outerShdw>
                </a:effectLst>
              </a:defRPr>
            </a:lvl1pPr>
          </a:lstStyle>
          <a:p>
            <a:r>
              <a:rPr kumimoji="0" lang="en-US" dirty="0" smtClean="0"/>
              <a:t>Click to edit Master title style</a:t>
            </a:r>
            <a:endParaRPr kumimoji="0" lang="en-US" dirty="0"/>
          </a:p>
        </p:txBody>
      </p:sp>
      <p:sp>
        <p:nvSpPr>
          <p:cNvPr id="28" name="Date Placeholder 27"/>
          <p:cNvSpPr>
            <a:spLocks noGrp="1"/>
          </p:cNvSpPr>
          <p:nvPr>
            <p:ph type="dt" sz="half" idx="10"/>
          </p:nvPr>
        </p:nvSpPr>
        <p:spPr/>
        <p:txBody>
          <a:bodyPr/>
          <a:lstStyle/>
          <a:p>
            <a:fld id="{35482C47-232C-4CD4-AA18-8965CF1B7467}" type="datetime1">
              <a:rPr lang="en-US" smtClean="0"/>
              <a:pPr/>
              <a:t>5/24/2012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3EEC4A77-E272-4C69-A130-155F58165FD8}"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DE257BE-6C27-4EF5-8AAB-5E0D6CF65934}" type="datetime1">
              <a:rPr lang="en-US" smtClean="0"/>
              <a:pPr/>
              <a:t>5/24/2012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C4A77-E272-4C69-A130-155F58165FD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7AAAC1-0ABF-432A-83D1-C81D9238E4F5}" type="datetime1">
              <a:rPr lang="en-US" smtClean="0"/>
              <a:pPr/>
              <a:t>5/24/2012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C4A77-E272-4C69-A130-155F58165FD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838200" y="1905000"/>
            <a:ext cx="3927475" cy="4191000"/>
          </a:xfrm>
        </p:spPr>
        <p:txBody>
          <a:bodyPr/>
          <a:lstStyle/>
          <a:p>
            <a:pPr lvl="0"/>
            <a:endParaRPr lang="en-US" noProof="0" smtClean="0"/>
          </a:p>
        </p:txBody>
      </p:sp>
      <p:sp>
        <p:nvSpPr>
          <p:cNvPr id="4" name="Text Placeholder 3"/>
          <p:cNvSpPr>
            <a:spLocks noGrp="1"/>
          </p:cNvSpPr>
          <p:nvPr>
            <p:ph type="body" sz="half" idx="2"/>
          </p:nvPr>
        </p:nvSpPr>
        <p:spPr>
          <a:xfrm>
            <a:off x="4918075" y="1905000"/>
            <a:ext cx="3927475"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fld id="{6E81B3C7-2CEF-4CA0-92FE-5CF9278F6F03}" type="datetime1">
              <a:rPr lang="en-US" smtClean="0"/>
              <a:pPr/>
              <a:t>5/24/2012</a:t>
            </a:fld>
            <a:endParaRPr lang="en-US"/>
          </a:p>
        </p:txBody>
      </p:sp>
      <p:sp>
        <p:nvSpPr>
          <p:cNvPr id="6" name="Rectangle 41"/>
          <p:cNvSpPr>
            <a:spLocks noGrp="1" noChangeArrowheads="1"/>
          </p:cNvSpPr>
          <p:nvPr>
            <p:ph type="ftr" sz="quarter" idx="11"/>
          </p:nvPr>
        </p:nvSpPr>
        <p:spPr>
          <a:ln/>
        </p:spPr>
        <p:txBody>
          <a:bodyPr/>
          <a:lstStyle>
            <a:lvl1pPr>
              <a:defRPr/>
            </a:lvl1pPr>
          </a:lstStyle>
          <a:p>
            <a:endParaRPr lang="en-US"/>
          </a:p>
        </p:txBody>
      </p:sp>
      <p:sp>
        <p:nvSpPr>
          <p:cNvPr id="7" name="Rectangle 42"/>
          <p:cNvSpPr>
            <a:spLocks noGrp="1" noChangeArrowheads="1"/>
          </p:cNvSpPr>
          <p:nvPr>
            <p:ph type="sldNum" sz="quarter" idx="12"/>
          </p:nvPr>
        </p:nvSpPr>
        <p:spPr>
          <a:ln/>
        </p:spPr>
        <p:txBody>
          <a:bodyPr/>
          <a:lstStyle>
            <a:lvl1pPr>
              <a:defRPr/>
            </a:lvl1pPr>
          </a:lstStyle>
          <a:p>
            <a:fld id="{3497D628-CF7F-4515-A08B-E08219B159B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itchFamily="34" charset="0"/>
                <a:cs typeface="Aharoni" pitchFamily="2" charset="-79"/>
              </a:defRPr>
            </a:lvl1p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F04AA7A5-AD5A-4A91-89BD-6307911F8D83}" type="datetime1">
              <a:rPr lang="en-US" smtClean="0"/>
              <a:pPr/>
              <a:t>5/24/2012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EC4A77-E272-4C69-A130-155F58165FD8}" type="slidenum">
              <a:rPr lang="en-US" smtClean="0"/>
              <a:pPr/>
              <a:t>‹#›</a:t>
            </a:fld>
            <a:endParaRPr lang="en-US"/>
          </a:p>
        </p:txBody>
      </p:sp>
      <p:pic>
        <p:nvPicPr>
          <p:cNvPr id="7" name="Picture 5" descr="gpl_logo"/>
          <p:cNvPicPr>
            <a:picLocks noChangeAspect="1" noChangeArrowheads="1"/>
          </p:cNvPicPr>
          <p:nvPr userDrawn="1"/>
        </p:nvPicPr>
        <p:blipFill>
          <a:blip r:embed="rId2" cstate="print"/>
          <a:srcRect/>
          <a:stretch>
            <a:fillRect/>
          </a:stretch>
        </p:blipFill>
        <p:spPr bwMode="auto">
          <a:xfrm>
            <a:off x="457200" y="6324600"/>
            <a:ext cx="1638300" cy="381000"/>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bg1"/>
                </a:solidFill>
                <a:effectLst>
                  <a:outerShdw blurRad="114300" dist="101600" dir="2700000" algn="tl" rotWithShape="0">
                    <a:srgbClr val="000000">
                      <a:alpha val="40000"/>
                    </a:srgbClr>
                  </a:outerShdw>
                </a:effectLst>
                <a:latin typeface="Arial Black" pitchFamily="34" charset="0"/>
                <a:ea typeface="+mj-ea"/>
                <a:cs typeface="+mj-cs"/>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4" name="Date Placeholder 3"/>
          <p:cNvSpPr>
            <a:spLocks noGrp="1"/>
          </p:cNvSpPr>
          <p:nvPr>
            <p:ph type="dt" sz="half" idx="10"/>
          </p:nvPr>
        </p:nvSpPr>
        <p:spPr/>
        <p:txBody>
          <a:bodyPr/>
          <a:lstStyle/>
          <a:p>
            <a:fld id="{09AD84CF-3305-4584-8ABE-6D71BAD1EFFB}" type="datetime1">
              <a:rPr lang="en-US" smtClean="0"/>
              <a:pPr/>
              <a:t>5/24/2012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3EEC4A77-E272-4C69-A130-155F58165FD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FAE1888-D2A3-41C2-A6D2-E6E7DC7628ED}" type="datetime1">
              <a:rPr lang="en-US" smtClean="0"/>
              <a:pPr/>
              <a:t>5/24/2012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C4A77-E272-4C69-A130-155F58165FD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E448D35-E8B2-4358-AED3-2F87279FBEDA}" type="datetime1">
              <a:rPr lang="en-US" smtClean="0"/>
              <a:pPr/>
              <a:t>5/24/2012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EC4A77-E272-4C69-A130-155F58165FD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434FB0A-586E-424E-AD21-FC67F880F0DB}" type="datetime1">
              <a:rPr lang="en-US" smtClean="0"/>
              <a:pPr/>
              <a:t>5/24/2012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EC4A77-E272-4C69-A130-155F58165FD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FA1D5E-E4C4-4792-8386-4E3EA98D8567}" type="datetime1">
              <a:rPr lang="en-US" smtClean="0"/>
              <a:pPr/>
              <a:t>5/24/2012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EC4A77-E272-4C69-A130-155F58165FD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79D97F9-0BA9-4246-A852-E4A67792E365}" type="datetime1">
              <a:rPr lang="en-US" smtClean="0"/>
              <a:pPr/>
              <a:t>5/24/2012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C4A77-E272-4C69-A130-155F58165FD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C8E6D65-A2A4-424F-8A02-827CE6308D3E}" type="datetime1">
              <a:rPr lang="en-US" smtClean="0"/>
              <a:pPr/>
              <a:t>5/24/2012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C4A77-E272-4C69-A130-155F58165FD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F48CE08-7E95-4B2C-A2E6-6E67317D13DA}" type="datetime1">
              <a:rPr lang="en-US" smtClean="0"/>
              <a:pPr/>
              <a:t>5/24/2012</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3EEC4A77-E272-4C69-A130-155F58165FD8}" type="slidenum">
              <a:rPr lang="en-US" smtClean="0"/>
              <a:pPr/>
              <a:t>‹#›</a:t>
            </a:fld>
            <a:endParaRPr lang="en-US"/>
          </a:p>
        </p:txBody>
      </p:sp>
      <p:pic>
        <p:nvPicPr>
          <p:cNvPr id="7" name="Picture 5" descr="gpl_logo"/>
          <p:cNvPicPr>
            <a:picLocks noChangeAspect="1" noChangeArrowheads="1"/>
          </p:cNvPicPr>
          <p:nvPr userDrawn="1"/>
        </p:nvPicPr>
        <p:blipFill>
          <a:blip r:embed="rId14" cstate="print"/>
          <a:srcRect/>
          <a:stretch>
            <a:fillRect/>
          </a:stretch>
        </p:blipFill>
        <p:spPr bwMode="auto">
          <a:xfrm>
            <a:off x="457200" y="6324600"/>
            <a:ext cx="1638300" cy="3683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ctr" rtl="0" eaLnBrk="1" latinLnBrk="0" hangingPunct="1">
        <a:spcBef>
          <a:spcPct val="0"/>
        </a:spcBef>
        <a:buNone/>
        <a:defRPr kumimoji="0" sz="4100" b="1" kern="1200" cap="none" baseline="0">
          <a:ln w="6350">
            <a:noFill/>
          </a:ln>
          <a:solidFill>
            <a:schemeClr val="bg1"/>
          </a:solidFill>
          <a:effectLst>
            <a:outerShdw blurRad="114300" dist="101600" dir="2700000" algn="tl" rotWithShape="0">
              <a:srgbClr val="000000">
                <a:alpha val="40000"/>
              </a:srgbClr>
            </a:outerShdw>
          </a:effectLst>
          <a:latin typeface="Arial Black" pitchFamily="34" charset="0"/>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bg1"/>
          </a:solidFill>
          <a:latin typeface="Arial Black" pitchFamily="34" charset="0"/>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bg1"/>
          </a:solidFill>
          <a:latin typeface="Arial Black" pitchFamily="34" charset="0"/>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bg1"/>
          </a:solidFill>
          <a:latin typeface="Arial Black" pitchFamily="34" charset="0"/>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bg1"/>
          </a:solidFill>
          <a:latin typeface="Arial Black" pitchFamily="34" charset="0"/>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bg1"/>
          </a:solidFill>
          <a:latin typeface="Arial Black" pitchFamily="34" charset="0"/>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0.emf"/></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photo2.JPG"/>
          <p:cNvPicPr>
            <a:picLocks noChangeAspect="1" noChangeArrowheads="1"/>
          </p:cNvPicPr>
          <p:nvPr/>
        </p:nvPicPr>
        <p:blipFill>
          <a:blip r:embed="rId2" cstate="print">
            <a:lum bright="19000" contrast="-15000"/>
          </a:blip>
          <a:srcRect/>
          <a:stretch>
            <a:fillRect/>
          </a:stretch>
        </p:blipFill>
        <p:spPr bwMode="auto">
          <a:xfrm>
            <a:off x="228600" y="228600"/>
            <a:ext cx="8636000" cy="6477000"/>
          </a:xfrm>
          <a:prstGeom prst="rect">
            <a:avLst/>
          </a:prstGeom>
          <a:noFill/>
        </p:spPr>
      </p:pic>
      <p:sp>
        <p:nvSpPr>
          <p:cNvPr id="2" name="Title 1"/>
          <p:cNvSpPr>
            <a:spLocks noGrp="1"/>
          </p:cNvSpPr>
          <p:nvPr>
            <p:ph type="ctrTitle"/>
          </p:nvPr>
        </p:nvSpPr>
        <p:spPr>
          <a:xfrm>
            <a:off x="422030" y="381000"/>
            <a:ext cx="8229600" cy="4343400"/>
          </a:xfrm>
        </p:spPr>
        <p:txBody>
          <a:bodyPr>
            <a:normAutofit fontScale="90000"/>
          </a:bodyPr>
          <a:lstStyle/>
          <a:p>
            <a:r>
              <a:rPr lang="en-US" sz="6000" dirty="0" smtClean="0">
                <a:ln w="6350">
                  <a:solidFill>
                    <a:schemeClr val="accent1"/>
                  </a:solidFill>
                </a:ln>
              </a:rPr>
              <a:t>Forest Biomass Estimates Using AIMS Profiling Lidar and Imagery</a:t>
            </a:r>
            <a:r>
              <a:rPr lang="en-US" dirty="0" smtClean="0"/>
              <a:t/>
            </a:r>
            <a:br>
              <a:rPr lang="en-US" dirty="0" smtClean="0"/>
            </a:br>
            <a:endParaRPr lang="en-US" dirty="0"/>
          </a:p>
        </p:txBody>
      </p:sp>
      <p:sp>
        <p:nvSpPr>
          <p:cNvPr id="3" name="Subtitle 2"/>
          <p:cNvSpPr>
            <a:spLocks noGrp="1"/>
          </p:cNvSpPr>
          <p:nvPr>
            <p:ph type="subTitle" idx="1"/>
          </p:nvPr>
        </p:nvSpPr>
        <p:spPr>
          <a:xfrm>
            <a:off x="1371600" y="4343400"/>
            <a:ext cx="6400800" cy="2133600"/>
          </a:xfrm>
        </p:spPr>
        <p:txBody>
          <a:bodyPr>
            <a:normAutofit/>
          </a:bodyPr>
          <a:lstStyle/>
          <a:p>
            <a:r>
              <a:rPr lang="en-US" sz="2400" dirty="0" err="1" smtClean="0"/>
              <a:t>Danelle</a:t>
            </a:r>
            <a:r>
              <a:rPr lang="en-US" sz="2400" dirty="0" smtClean="0"/>
              <a:t> </a:t>
            </a:r>
            <a:r>
              <a:rPr lang="en-US" sz="2400" dirty="0" err="1" smtClean="0"/>
              <a:t>Laflower</a:t>
            </a:r>
            <a:endParaRPr lang="en-US" sz="2400" dirty="0" smtClean="0"/>
          </a:p>
          <a:p>
            <a:r>
              <a:rPr lang="en-US" sz="2400" dirty="0" smtClean="0"/>
              <a:t>Mount </a:t>
            </a:r>
            <a:r>
              <a:rPr lang="en-US" sz="2400" dirty="0"/>
              <a:t>Holyoke College</a:t>
            </a:r>
          </a:p>
          <a:p>
            <a:r>
              <a:rPr lang="en-US" sz="2400" dirty="0" smtClean="0"/>
              <a:t>Honors Thesis Research</a:t>
            </a:r>
          </a:p>
          <a:p>
            <a:r>
              <a:rPr lang="en-US" sz="2400" dirty="0" smtClean="0"/>
              <a:t>May 2012</a:t>
            </a:r>
          </a:p>
          <a:p>
            <a:endParaRPr lang="en-US"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86400" cy="1143000"/>
          </a:xfrm>
        </p:spPr>
        <p:txBody>
          <a:bodyPr>
            <a:normAutofit fontScale="90000"/>
          </a:bodyPr>
          <a:lstStyle/>
          <a:p>
            <a:r>
              <a:rPr lang="en-US" dirty="0" smtClean="0">
                <a:effectLst/>
              </a:rPr>
              <a:t>Ground Measurements</a:t>
            </a:r>
            <a:endParaRPr lang="en-US" dirty="0">
              <a:effectLst/>
            </a:endParaRPr>
          </a:p>
        </p:txBody>
      </p:sp>
      <p:sp>
        <p:nvSpPr>
          <p:cNvPr id="3" name="Content Placeholder 2"/>
          <p:cNvSpPr>
            <a:spLocks noGrp="1"/>
          </p:cNvSpPr>
          <p:nvPr>
            <p:ph idx="1"/>
          </p:nvPr>
        </p:nvSpPr>
        <p:spPr>
          <a:xfrm>
            <a:off x="0" y="1905000"/>
            <a:ext cx="6019800" cy="4953000"/>
          </a:xfrm>
        </p:spPr>
        <p:txBody>
          <a:bodyPr>
            <a:noAutofit/>
          </a:bodyPr>
          <a:lstStyle/>
          <a:p>
            <a:r>
              <a:rPr lang="en-US" sz="3600" dirty="0" smtClean="0"/>
              <a:t>Systematic sampling</a:t>
            </a:r>
          </a:p>
          <a:p>
            <a:r>
              <a:rPr lang="en-US" sz="3600" dirty="0" smtClean="0"/>
              <a:t>5 transects</a:t>
            </a:r>
            <a:r>
              <a:rPr lang="en-US" sz="3200" dirty="0" smtClean="0"/>
              <a:t>-366 trees</a:t>
            </a:r>
            <a:endParaRPr lang="en-US" sz="3600" dirty="0" smtClean="0"/>
          </a:p>
          <a:p>
            <a:pPr lvl="1"/>
            <a:r>
              <a:rPr lang="en-US" sz="3200" dirty="0" smtClean="0"/>
              <a:t>Species</a:t>
            </a:r>
          </a:p>
          <a:p>
            <a:pPr lvl="1"/>
            <a:r>
              <a:rPr lang="en-US" sz="3200" dirty="0" smtClean="0"/>
              <a:t>Canopy</a:t>
            </a:r>
          </a:p>
          <a:p>
            <a:pPr lvl="1"/>
            <a:r>
              <a:rPr lang="en-US" sz="3200" dirty="0" smtClean="0"/>
              <a:t>Height</a:t>
            </a:r>
          </a:p>
          <a:p>
            <a:pPr lvl="1"/>
            <a:r>
              <a:rPr lang="en-US" sz="3200" dirty="0" smtClean="0"/>
              <a:t>DBH</a:t>
            </a:r>
            <a:endParaRPr lang="en-US" sz="2800" dirty="0" smtClean="0"/>
          </a:p>
          <a:p>
            <a:pPr lvl="2"/>
            <a:endParaRPr lang="en-US" sz="1100" dirty="0" smtClean="0"/>
          </a:p>
          <a:p>
            <a:pPr lvl="2"/>
            <a:r>
              <a:rPr lang="en-US" sz="2800" dirty="0" smtClean="0"/>
              <a:t>Distance &amp; azimuth</a:t>
            </a:r>
            <a:endParaRPr lang="en-US" sz="2400" dirty="0"/>
          </a:p>
        </p:txBody>
      </p:sp>
      <p:sp>
        <p:nvSpPr>
          <p:cNvPr id="4" name="Slide Number Placeholder 3"/>
          <p:cNvSpPr>
            <a:spLocks noGrp="1"/>
          </p:cNvSpPr>
          <p:nvPr>
            <p:ph type="sldNum" sz="quarter" idx="12"/>
          </p:nvPr>
        </p:nvSpPr>
        <p:spPr/>
        <p:txBody>
          <a:bodyPr/>
          <a:lstStyle/>
          <a:p>
            <a:fld id="{3EEC4A77-E272-4C69-A130-155F58165FD8}" type="slidenum">
              <a:rPr lang="en-US" smtClean="0"/>
              <a:pPr/>
              <a:t>10</a:t>
            </a:fld>
            <a:endParaRPr lang="en-US"/>
          </a:p>
        </p:txBody>
      </p:sp>
      <p:pic>
        <p:nvPicPr>
          <p:cNvPr id="7" name="Picture 4" descr="C:\Documents and Settings\dlaflower\Desktop\P615004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62400" y="4114800"/>
            <a:ext cx="1752600" cy="131445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3" cstate="print"/>
          <a:srcRect l="58768" t="1440" r="3993" b="3103"/>
          <a:stretch>
            <a:fillRect/>
          </a:stretch>
        </p:blipFill>
        <p:spPr bwMode="auto">
          <a:xfrm>
            <a:off x="6019800" y="0"/>
            <a:ext cx="2297458" cy="68580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Plots</a:t>
            </a:r>
            <a:endParaRPr lang="en-US" dirty="0">
              <a:effectLst/>
            </a:endParaRPr>
          </a:p>
        </p:txBody>
      </p:sp>
      <p:sp>
        <p:nvSpPr>
          <p:cNvPr id="3" name="Content Placeholder 2"/>
          <p:cNvSpPr>
            <a:spLocks noGrp="1"/>
          </p:cNvSpPr>
          <p:nvPr>
            <p:ph idx="1"/>
          </p:nvPr>
        </p:nvSpPr>
        <p:spPr>
          <a:xfrm>
            <a:off x="5943600" y="1752600"/>
            <a:ext cx="3200400" cy="3581400"/>
          </a:xfrm>
        </p:spPr>
        <p:txBody>
          <a:bodyPr>
            <a:normAutofit fontScale="92500"/>
          </a:bodyPr>
          <a:lstStyle/>
          <a:p>
            <a:pPr>
              <a:buNone/>
            </a:pPr>
            <a:endParaRPr lang="en-US" dirty="0" smtClean="0"/>
          </a:p>
          <a:p>
            <a:pPr marL="813816" lvl="2" indent="-411480">
              <a:buClr>
                <a:schemeClr val="tx1">
                  <a:shade val="95000"/>
                </a:schemeClr>
              </a:buClr>
              <a:buSzPct val="65000"/>
              <a:buNone/>
            </a:pPr>
            <a:r>
              <a:rPr lang="en-US" sz="3200" dirty="0" smtClean="0"/>
              <a:t>Subdivide</a:t>
            </a:r>
          </a:p>
          <a:p>
            <a:pPr marL="813816" lvl="2" indent="-411480">
              <a:buClr>
                <a:schemeClr val="tx1">
                  <a:shade val="95000"/>
                </a:schemeClr>
              </a:buClr>
              <a:buSzPct val="65000"/>
            </a:pPr>
            <a:r>
              <a:rPr lang="en-US" sz="2800" dirty="0" smtClean="0"/>
              <a:t>20 plots</a:t>
            </a:r>
          </a:p>
          <a:p>
            <a:pPr marL="813816" lvl="2" indent="-411480">
              <a:buClr>
                <a:schemeClr val="tx1">
                  <a:shade val="95000"/>
                </a:schemeClr>
              </a:buClr>
              <a:buSzPct val="65000"/>
              <a:buNone/>
            </a:pPr>
            <a:endParaRPr lang="en-US" sz="3200" dirty="0" smtClean="0"/>
          </a:p>
          <a:p>
            <a:pPr marL="813816" lvl="2" indent="-411480">
              <a:buClr>
                <a:schemeClr val="tx1">
                  <a:shade val="95000"/>
                </a:schemeClr>
              </a:buClr>
              <a:buSzPct val="65000"/>
              <a:buNone/>
            </a:pPr>
            <a:r>
              <a:rPr lang="en-US" sz="3200" dirty="0" smtClean="0"/>
              <a:t>Filter</a:t>
            </a:r>
          </a:p>
          <a:p>
            <a:pPr marL="813816" lvl="2" indent="-411480">
              <a:buClr>
                <a:schemeClr val="tx1">
                  <a:shade val="95000"/>
                </a:schemeClr>
              </a:buClr>
              <a:buSzPct val="65000"/>
            </a:pPr>
            <a:r>
              <a:rPr lang="en-US" sz="2800" dirty="0" smtClean="0"/>
              <a:t>236 canopy trees</a:t>
            </a:r>
            <a:endParaRPr lang="en-US" dirty="0" smtClean="0"/>
          </a:p>
          <a:p>
            <a:pPr lvl="2"/>
            <a:endParaRPr lang="en-US" dirty="0"/>
          </a:p>
        </p:txBody>
      </p:sp>
      <p:sp>
        <p:nvSpPr>
          <p:cNvPr id="4" name="Slide Number Placeholder 3"/>
          <p:cNvSpPr>
            <a:spLocks noGrp="1"/>
          </p:cNvSpPr>
          <p:nvPr>
            <p:ph type="sldNum" sz="quarter" idx="12"/>
          </p:nvPr>
        </p:nvSpPr>
        <p:spPr/>
        <p:txBody>
          <a:bodyPr/>
          <a:lstStyle/>
          <a:p>
            <a:fld id="{3EEC4A77-E272-4C69-A130-155F58165FD8}" type="slidenum">
              <a:rPr lang="en-US" smtClean="0"/>
              <a:pPr/>
              <a:t>11</a:t>
            </a:fld>
            <a:endParaRPr lang="en-US"/>
          </a:p>
        </p:txBody>
      </p:sp>
      <p:pic>
        <p:nvPicPr>
          <p:cNvPr id="10" name="Picture 2" descr="S:\Summer_11\Pictures\100_2470.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rot="16200000">
            <a:off x="-1311667" y="2759467"/>
            <a:ext cx="5061734"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6"/>
          <p:cNvPicPr>
            <a:picLocks noChangeAspect="1" noChangeArrowheads="1"/>
          </p:cNvPicPr>
          <p:nvPr/>
        </p:nvPicPr>
        <p:blipFill>
          <a:blip r:embed="rId4" cstate="print"/>
          <a:srcRect/>
          <a:stretch>
            <a:fillRect/>
          </a:stretch>
        </p:blipFill>
        <p:spPr bwMode="auto">
          <a:xfrm>
            <a:off x="2514600" y="1676400"/>
            <a:ext cx="3731319" cy="4876800"/>
          </a:xfrm>
          <a:prstGeom prst="rect">
            <a:avLst/>
          </a:prstGeom>
          <a:noFill/>
          <a:ln w="9525">
            <a:noFill/>
            <a:miter lim="800000"/>
            <a:headEnd/>
            <a:tailEnd/>
          </a:ln>
        </p:spPr>
      </p:pic>
      <p:pic>
        <p:nvPicPr>
          <p:cNvPr id="7" name="Picture 6" descr="non_coor_plots.jpg"/>
          <p:cNvPicPr>
            <a:picLocks noChangeAspect="1"/>
          </p:cNvPicPr>
          <p:nvPr/>
        </p:nvPicPr>
        <p:blipFill rotWithShape="1">
          <a:blip r:embed="rId5" cstate="print"/>
          <a:srcRect/>
          <a:stretch/>
        </p:blipFill>
        <p:spPr>
          <a:xfrm>
            <a:off x="4135272" y="4790364"/>
            <a:ext cx="989621" cy="1201003"/>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effectLst/>
              </a:rPr>
              <a:t>Canopy height data</a:t>
            </a:r>
            <a:endParaRPr lang="en-US" dirty="0">
              <a:effectLst/>
            </a:endParaRPr>
          </a:p>
        </p:txBody>
      </p:sp>
      <p:sp>
        <p:nvSpPr>
          <p:cNvPr id="3" name="Content Placeholder 2"/>
          <p:cNvSpPr>
            <a:spLocks noGrp="1"/>
          </p:cNvSpPr>
          <p:nvPr>
            <p:ph idx="1"/>
          </p:nvPr>
        </p:nvSpPr>
        <p:spPr>
          <a:xfrm>
            <a:off x="228600" y="4419600"/>
            <a:ext cx="2667000" cy="1447800"/>
          </a:xfrm>
        </p:spPr>
        <p:txBody>
          <a:bodyPr>
            <a:normAutofit fontScale="92500" lnSpcReduction="10000"/>
          </a:bodyPr>
          <a:lstStyle/>
          <a:p>
            <a:pPr>
              <a:buNone/>
            </a:pPr>
            <a:r>
              <a:rPr lang="en-US" sz="2400" dirty="0" smtClean="0"/>
              <a:t>1=</a:t>
            </a:r>
            <a:r>
              <a:rPr lang="en-US" sz="2400" dirty="0" err="1" smtClean="0"/>
              <a:t>lidar</a:t>
            </a:r>
            <a:endParaRPr lang="en-US" sz="2400" dirty="0" smtClean="0"/>
          </a:p>
          <a:p>
            <a:pPr>
              <a:buNone/>
            </a:pPr>
            <a:r>
              <a:rPr lang="en-US" sz="2400" dirty="0" smtClean="0"/>
              <a:t>2=ground (canopy-level trees)</a:t>
            </a:r>
            <a:endParaRPr lang="en-US" sz="2400" dirty="0"/>
          </a:p>
        </p:txBody>
      </p:sp>
      <p:sp>
        <p:nvSpPr>
          <p:cNvPr id="4" name="Slide Number Placeholder 3"/>
          <p:cNvSpPr>
            <a:spLocks noGrp="1"/>
          </p:cNvSpPr>
          <p:nvPr>
            <p:ph type="sldNum" sz="quarter" idx="12"/>
          </p:nvPr>
        </p:nvSpPr>
        <p:spPr/>
        <p:txBody>
          <a:bodyPr/>
          <a:lstStyle/>
          <a:p>
            <a:fld id="{3EEC4A77-E272-4C69-A130-155F58165FD8}" type="slidenum">
              <a:rPr lang="en-US" smtClean="0"/>
              <a:pPr/>
              <a:t>12</a:t>
            </a:fld>
            <a:endParaRPr lang="en-US"/>
          </a:p>
        </p:txBody>
      </p:sp>
      <p:grpSp>
        <p:nvGrpSpPr>
          <p:cNvPr id="24" name="Group 23"/>
          <p:cNvGrpSpPr/>
          <p:nvPr/>
        </p:nvGrpSpPr>
        <p:grpSpPr>
          <a:xfrm>
            <a:off x="228600" y="1143000"/>
            <a:ext cx="4267199" cy="3200400"/>
            <a:chOff x="910165" y="1219200"/>
            <a:chExt cx="7239000" cy="4419600"/>
          </a:xfrm>
        </p:grpSpPr>
        <p:grpSp>
          <p:nvGrpSpPr>
            <p:cNvPr id="19" name="Group 18"/>
            <p:cNvGrpSpPr/>
            <p:nvPr/>
          </p:nvGrpSpPr>
          <p:grpSpPr>
            <a:xfrm>
              <a:off x="910165" y="1219200"/>
              <a:ext cx="7239000" cy="4419600"/>
              <a:chOff x="3632825" y="2000921"/>
              <a:chExt cx="5459790" cy="4316440"/>
            </a:xfrm>
          </p:grpSpPr>
          <p:pic>
            <p:nvPicPr>
              <p:cNvPr id="2050" name="Picture 2"/>
              <p:cNvPicPr>
                <a:picLocks noChangeAspect="1" noChangeArrowheads="1"/>
              </p:cNvPicPr>
              <p:nvPr/>
            </p:nvPicPr>
            <p:blipFill>
              <a:blip r:embed="rId2" cstate="print"/>
              <a:srcRect l="1587" t="2128" r="1587" b="2128"/>
              <a:stretch>
                <a:fillRect/>
              </a:stretch>
            </p:blipFill>
            <p:spPr bwMode="auto">
              <a:xfrm>
                <a:off x="3632825" y="2000921"/>
                <a:ext cx="5459790" cy="4316440"/>
              </a:xfrm>
              <a:prstGeom prst="rect">
                <a:avLst/>
              </a:prstGeom>
              <a:noFill/>
              <a:ln w="9525">
                <a:noFill/>
                <a:miter lim="800000"/>
                <a:headEnd/>
                <a:tailEnd/>
              </a:ln>
            </p:spPr>
          </p:pic>
          <p:sp>
            <p:nvSpPr>
              <p:cNvPr id="13" name="Rounded Rectangle 12"/>
              <p:cNvSpPr/>
              <p:nvPr/>
            </p:nvSpPr>
            <p:spPr>
              <a:xfrm>
                <a:off x="4116746" y="5878880"/>
                <a:ext cx="228600" cy="152400"/>
              </a:xfrm>
              <a:prstGeom prst="round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842920" y="5867400"/>
                <a:ext cx="381000" cy="152400"/>
              </a:xfrm>
              <a:prstGeom prst="round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859340" y="5855963"/>
                <a:ext cx="381000" cy="152400"/>
              </a:xfrm>
              <a:prstGeom prst="round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877044" y="5941945"/>
                <a:ext cx="381000" cy="152400"/>
              </a:xfrm>
              <a:prstGeom prst="round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934200" y="5878880"/>
                <a:ext cx="381000" cy="152400"/>
              </a:xfrm>
              <a:prstGeom prst="round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8923395" y="5870833"/>
                <a:ext cx="139095" cy="182043"/>
              </a:xfrm>
              <a:prstGeom prst="round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3852189" y="5166375"/>
              <a:ext cx="3329847" cy="179507"/>
              <a:chOff x="3852189" y="5166375"/>
              <a:chExt cx="3329847" cy="179507"/>
            </a:xfrm>
          </p:grpSpPr>
          <p:sp>
            <p:nvSpPr>
              <p:cNvPr id="21" name="Rounded Rectangle 20"/>
              <p:cNvSpPr/>
              <p:nvPr/>
            </p:nvSpPr>
            <p:spPr>
              <a:xfrm>
                <a:off x="6676878" y="5189840"/>
                <a:ext cx="505158" cy="156042"/>
              </a:xfrm>
              <a:prstGeom prst="round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852189" y="5166375"/>
                <a:ext cx="505158" cy="156042"/>
              </a:xfrm>
              <a:prstGeom prst="round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7" name="Picture 2"/>
          <p:cNvPicPr>
            <a:picLocks noChangeAspect="1" noChangeArrowheads="1"/>
          </p:cNvPicPr>
          <p:nvPr/>
        </p:nvPicPr>
        <p:blipFill>
          <a:blip r:embed="rId3" cstate="print"/>
          <a:srcRect l="1399" r="23054" b="6835"/>
          <a:stretch>
            <a:fillRect/>
          </a:stretch>
        </p:blipFill>
        <p:spPr bwMode="auto">
          <a:xfrm>
            <a:off x="4800600" y="1143000"/>
            <a:ext cx="4114800" cy="4267200"/>
          </a:xfrm>
          <a:prstGeom prst="rect">
            <a:avLst/>
          </a:prstGeom>
          <a:noFill/>
          <a:ln w="9525">
            <a:noFill/>
            <a:miter lim="800000"/>
            <a:headEnd/>
            <a:tailEnd/>
          </a:ln>
        </p:spPr>
      </p:pic>
      <p:sp>
        <p:nvSpPr>
          <p:cNvPr id="28" name="Content Placeholder 2"/>
          <p:cNvSpPr txBox="1">
            <a:spLocks/>
          </p:cNvSpPr>
          <p:nvPr/>
        </p:nvSpPr>
        <p:spPr>
          <a:xfrm>
            <a:off x="4495800" y="5417820"/>
            <a:ext cx="4648200" cy="2880360"/>
          </a:xfrm>
          <a:prstGeom prst="rect">
            <a:avLst/>
          </a:prstGeom>
        </p:spPr>
        <p:txBody>
          <a:bodyPr vert="horz">
            <a:normAutofit/>
          </a:bodyPr>
          <a:lstStyle/>
          <a:p>
            <a:pPr marL="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2400" b="0" i="0" u="none" strike="noStrike" kern="1200" cap="none" spc="0" normalizeH="0" baseline="0" noProof="0" dirty="0" smtClean="0">
                <a:ln>
                  <a:noFill/>
                </a:ln>
                <a:solidFill>
                  <a:schemeClr val="bg1"/>
                </a:solidFill>
                <a:effectLst/>
                <a:uLnTx/>
                <a:uFillTx/>
                <a:latin typeface="Arial Black" pitchFamily="34" charset="0"/>
                <a:ea typeface="+mn-ea"/>
                <a:cs typeface="+mn-cs"/>
              </a:rPr>
              <a:t>Average ground height= 0.511+(1.096*Lidar height)</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2400" b="0" i="0" u="none" strike="noStrike" kern="1200" cap="none" spc="0" normalizeH="0" baseline="0" noProof="0" dirty="0" smtClean="0">
                <a:ln>
                  <a:noFill/>
                </a:ln>
                <a:solidFill>
                  <a:schemeClr val="bg1"/>
                </a:solidFill>
                <a:effectLst/>
                <a:uLnTx/>
                <a:uFillTx/>
                <a:latin typeface="Arial Black" pitchFamily="34" charset="0"/>
                <a:ea typeface="+mn-ea"/>
                <a:cs typeface="+mn-cs"/>
              </a:rPr>
              <a:t>     R</a:t>
            </a:r>
            <a:r>
              <a:rPr kumimoji="0" lang="en-US" sz="2400" b="0" i="0" u="none" strike="noStrike" kern="1200" cap="none" spc="0" normalizeH="0" baseline="30000" noProof="0" dirty="0" smtClean="0">
                <a:ln>
                  <a:noFill/>
                </a:ln>
                <a:solidFill>
                  <a:schemeClr val="bg1"/>
                </a:solidFill>
                <a:effectLst/>
                <a:uLnTx/>
                <a:uFillTx/>
                <a:latin typeface="Arial Black" pitchFamily="34" charset="0"/>
                <a:ea typeface="+mn-ea"/>
                <a:cs typeface="+mn-cs"/>
              </a:rPr>
              <a:t>2</a:t>
            </a:r>
            <a:r>
              <a:rPr kumimoji="0" lang="en-US" sz="2400" b="0" i="0" u="none" strike="noStrike" kern="1200" cap="none" spc="0" normalizeH="0" baseline="0" noProof="0" dirty="0" smtClean="0">
                <a:ln>
                  <a:noFill/>
                </a:ln>
                <a:solidFill>
                  <a:schemeClr val="bg1"/>
                </a:solidFill>
                <a:effectLst/>
                <a:uLnTx/>
                <a:uFillTx/>
                <a:latin typeface="Arial Black" pitchFamily="34" charset="0"/>
                <a:ea typeface="+mn-ea"/>
                <a:cs typeface="+mn-cs"/>
              </a:rPr>
              <a:t>=0.658, p&lt;0.001</a:t>
            </a:r>
            <a:endParaRPr kumimoji="0" lang="en-US" sz="2400" b="0" i="0" u="none" strike="noStrike" kern="1200" cap="none" spc="0" normalizeH="0" baseline="0" noProof="0" dirty="0">
              <a:ln>
                <a:noFill/>
              </a:ln>
              <a:solidFill>
                <a:schemeClr val="bg1"/>
              </a:solidFill>
              <a:effectLst/>
              <a:uLnTx/>
              <a:uFillTx/>
              <a:latin typeface="Arial Black" pitchFamily="34" charset="0"/>
              <a:ea typeface="+mn-ea"/>
              <a:cs typeface="+mn-cs"/>
            </a:endParaRPr>
          </a:p>
        </p:txBody>
      </p:sp>
      <p:cxnSp>
        <p:nvCxnSpPr>
          <p:cNvPr id="6" name="Straight Connector 5"/>
          <p:cNvCxnSpPr/>
          <p:nvPr/>
        </p:nvCxnSpPr>
        <p:spPr>
          <a:xfrm flipV="1">
            <a:off x="5257800" y="1189608"/>
            <a:ext cx="3584359" cy="3687192"/>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19" descr="study area.jpg"/>
          <p:cNvPicPr>
            <a:picLocks noChangeAspect="1"/>
          </p:cNvPicPr>
          <p:nvPr/>
        </p:nvPicPr>
        <p:blipFill>
          <a:blip r:embed="rId4" cstate="print"/>
          <a:srcRect/>
          <a:stretch>
            <a:fillRect/>
          </a:stretch>
        </p:blipFill>
        <p:spPr>
          <a:xfrm>
            <a:off x="2895600" y="4419600"/>
            <a:ext cx="1576654" cy="236498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effectLst/>
              </a:rPr>
              <a:t>Height to Estimate </a:t>
            </a:r>
            <a:r>
              <a:rPr lang="en-US" dirty="0" err="1" smtClean="0">
                <a:effectLst/>
              </a:rPr>
              <a:t>ln</a:t>
            </a:r>
            <a:r>
              <a:rPr lang="en-US" dirty="0" smtClean="0">
                <a:effectLst/>
              </a:rPr>
              <a:t>(</a:t>
            </a:r>
            <a:r>
              <a:rPr lang="en-US" dirty="0" err="1" smtClean="0">
                <a:effectLst/>
              </a:rPr>
              <a:t>dbh</a:t>
            </a:r>
            <a:r>
              <a:rPr lang="en-US" dirty="0" smtClean="0">
                <a:effectLst/>
              </a:rPr>
              <a:t>)</a:t>
            </a:r>
            <a:endParaRPr lang="en-US" dirty="0">
              <a:effectLst/>
            </a:endParaRPr>
          </a:p>
        </p:txBody>
      </p:sp>
      <p:sp>
        <p:nvSpPr>
          <p:cNvPr id="6" name="Content Placeholder 5"/>
          <p:cNvSpPr>
            <a:spLocks noGrp="1"/>
          </p:cNvSpPr>
          <p:nvPr>
            <p:ph idx="1"/>
          </p:nvPr>
        </p:nvSpPr>
        <p:spPr>
          <a:xfrm>
            <a:off x="0" y="1981200"/>
            <a:ext cx="2895600" cy="3962400"/>
          </a:xfrm>
        </p:spPr>
        <p:txBody>
          <a:bodyPr>
            <a:normAutofit/>
          </a:bodyPr>
          <a:lstStyle/>
          <a:p>
            <a:pPr marL="137160" indent="0">
              <a:buNone/>
            </a:pPr>
            <a:r>
              <a:rPr lang="en-US" sz="2000" dirty="0" smtClean="0"/>
              <a:t>R</a:t>
            </a:r>
            <a:r>
              <a:rPr lang="en-US" sz="2000" baseline="30000" dirty="0" smtClean="0"/>
              <a:t>2</a:t>
            </a:r>
            <a:r>
              <a:rPr lang="en-US" sz="2000" dirty="0" smtClean="0"/>
              <a:t> by species</a:t>
            </a:r>
          </a:p>
          <a:p>
            <a:pPr marL="137160" indent="0">
              <a:buNone/>
            </a:pPr>
            <a:endParaRPr lang="en-US" sz="1600" dirty="0" smtClean="0"/>
          </a:p>
          <a:p>
            <a:pPr marL="137160" indent="0">
              <a:buNone/>
            </a:pPr>
            <a:r>
              <a:rPr lang="en-US" sz="1600" dirty="0" smtClean="0"/>
              <a:t>White pine =</a:t>
            </a:r>
            <a:r>
              <a:rPr lang="en-US" sz="1600" dirty="0"/>
              <a:t>0.782**</a:t>
            </a:r>
          </a:p>
          <a:p>
            <a:pPr marL="137160" indent="0">
              <a:buNone/>
            </a:pPr>
            <a:r>
              <a:rPr lang="en-US" sz="1600" dirty="0" smtClean="0"/>
              <a:t>Hemlock    =0.701</a:t>
            </a:r>
            <a:r>
              <a:rPr lang="en-US" sz="1600" dirty="0"/>
              <a:t>**</a:t>
            </a:r>
          </a:p>
          <a:p>
            <a:pPr marL="137160" indent="0">
              <a:buNone/>
            </a:pPr>
            <a:r>
              <a:rPr lang="en-US" sz="1600" dirty="0"/>
              <a:t>White </a:t>
            </a:r>
            <a:r>
              <a:rPr lang="en-US" sz="1600" dirty="0" smtClean="0"/>
              <a:t>birch=0.620*</a:t>
            </a:r>
            <a:endParaRPr lang="en-US" sz="1600" dirty="0"/>
          </a:p>
          <a:p>
            <a:pPr marL="137160" indent="0">
              <a:buNone/>
            </a:pPr>
            <a:r>
              <a:rPr lang="en-US" sz="1600" dirty="0" smtClean="0"/>
              <a:t>Black birch=0.600**</a:t>
            </a:r>
          </a:p>
          <a:p>
            <a:pPr marL="137160" indent="0">
              <a:buNone/>
            </a:pPr>
            <a:r>
              <a:rPr lang="en-US" sz="1600" dirty="0"/>
              <a:t>White </a:t>
            </a:r>
            <a:r>
              <a:rPr lang="en-US" sz="1600" dirty="0" smtClean="0"/>
              <a:t>oak  =</a:t>
            </a:r>
            <a:r>
              <a:rPr lang="en-US" sz="1600" dirty="0"/>
              <a:t>0.572**</a:t>
            </a:r>
          </a:p>
          <a:p>
            <a:pPr marL="137160" indent="0">
              <a:buNone/>
            </a:pPr>
            <a:r>
              <a:rPr lang="en-US" sz="1600" dirty="0" smtClean="0"/>
              <a:t>Red maple =0.507**</a:t>
            </a:r>
          </a:p>
          <a:p>
            <a:pPr marL="137160" indent="0">
              <a:buNone/>
            </a:pPr>
            <a:r>
              <a:rPr lang="en-US" sz="1600" dirty="0" smtClean="0"/>
              <a:t>Red oak     =0.318**</a:t>
            </a:r>
          </a:p>
          <a:p>
            <a:pPr marL="137160" indent="0">
              <a:buNone/>
            </a:pPr>
            <a:r>
              <a:rPr lang="en-US" sz="1600" dirty="0" smtClean="0"/>
              <a:t>Red pine    =0.078*</a:t>
            </a:r>
          </a:p>
          <a:p>
            <a:pPr marL="137160" indent="0">
              <a:buNone/>
            </a:pPr>
            <a:endParaRPr lang="en-US" sz="1600" dirty="0"/>
          </a:p>
          <a:p>
            <a:pPr marL="137160" indent="0">
              <a:buNone/>
            </a:pPr>
            <a:r>
              <a:rPr lang="en-US" sz="1600" dirty="0" smtClean="0"/>
              <a:t>Mixed hardwood=.60**</a:t>
            </a:r>
            <a:endParaRPr lang="en-US" sz="1600" dirty="0"/>
          </a:p>
        </p:txBody>
      </p:sp>
      <p:sp>
        <p:nvSpPr>
          <p:cNvPr id="4" name="Slide Number Placeholder 3"/>
          <p:cNvSpPr>
            <a:spLocks noGrp="1"/>
          </p:cNvSpPr>
          <p:nvPr>
            <p:ph type="sldNum" sz="quarter" idx="12"/>
          </p:nvPr>
        </p:nvSpPr>
        <p:spPr/>
        <p:txBody>
          <a:bodyPr/>
          <a:lstStyle/>
          <a:p>
            <a:fld id="{3EEC4A77-E272-4C69-A130-155F58165FD8}" type="slidenum">
              <a:rPr lang="en-US" smtClean="0"/>
              <a:pPr/>
              <a:t>13</a:t>
            </a:fld>
            <a:endParaRPr lang="en-US"/>
          </a:p>
        </p:txBody>
      </p:sp>
      <p:pic>
        <p:nvPicPr>
          <p:cNvPr id="5122" name="Picture 2"/>
          <p:cNvPicPr>
            <a:picLocks noChangeAspect="1" noChangeArrowheads="1"/>
          </p:cNvPicPr>
          <p:nvPr/>
        </p:nvPicPr>
        <p:blipFill>
          <a:blip r:embed="rId2" cstate="print"/>
          <a:srcRect/>
          <a:stretch>
            <a:fillRect/>
          </a:stretch>
        </p:blipFill>
        <p:spPr bwMode="auto">
          <a:xfrm>
            <a:off x="2743200" y="1524000"/>
            <a:ext cx="6229350" cy="4988873"/>
          </a:xfrm>
          <a:prstGeom prst="rect">
            <a:avLst/>
          </a:prstGeom>
          <a:noFill/>
          <a:ln w="9525">
            <a:noFill/>
            <a:miter lim="800000"/>
            <a:headEnd/>
            <a:tailEnd/>
          </a:ln>
        </p:spPr>
      </p:pic>
    </p:spTree>
    <p:extLst>
      <p:ext uri="{BB962C8B-B14F-4D97-AF65-F5344CB8AC3E}">
        <p14:creationId xmlns:p14="http://schemas.microsoft.com/office/powerpoint/2010/main" xmlns="" val="102328042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524000"/>
          </a:xfrm>
        </p:spPr>
        <p:txBody>
          <a:bodyPr>
            <a:normAutofit/>
          </a:bodyPr>
          <a:lstStyle/>
          <a:p>
            <a:pPr>
              <a:spcAft>
                <a:spcPts val="3000"/>
              </a:spcAft>
            </a:pPr>
            <a:r>
              <a:rPr lang="en-US" dirty="0" smtClean="0">
                <a:effectLst/>
              </a:rPr>
              <a:t>Stand-level biomass</a:t>
            </a:r>
            <a:br>
              <a:rPr lang="en-US" dirty="0" smtClean="0">
                <a:effectLst/>
              </a:rPr>
            </a:br>
            <a:r>
              <a:rPr lang="en-US" sz="2800" dirty="0" smtClean="0">
                <a:effectLst/>
              </a:rPr>
              <a:t>ten 30m*30m subplots- scaled to hectare</a:t>
            </a:r>
            <a:endParaRPr lang="en-US" sz="4000" dirty="0">
              <a:effectLst/>
            </a:endParaRPr>
          </a:p>
        </p:txBody>
      </p:sp>
      <p:sp>
        <p:nvSpPr>
          <p:cNvPr id="4" name="Slide Number Placeholder 3"/>
          <p:cNvSpPr>
            <a:spLocks noGrp="1"/>
          </p:cNvSpPr>
          <p:nvPr>
            <p:ph type="sldNum" sz="quarter" idx="12"/>
          </p:nvPr>
        </p:nvSpPr>
        <p:spPr/>
        <p:txBody>
          <a:bodyPr/>
          <a:lstStyle/>
          <a:p>
            <a:fld id="{3EEC4A77-E272-4C69-A130-155F58165FD8}" type="slidenum">
              <a:rPr lang="en-US" smtClean="0"/>
              <a:pPr/>
              <a:t>14</a:t>
            </a:fld>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228600" y="1676400"/>
            <a:ext cx="4615375" cy="3157889"/>
          </a:xfrm>
          <a:prstGeom prst="rect">
            <a:avLst/>
          </a:prstGeom>
        </p:spPr>
      </p:pic>
      <p:pic>
        <p:nvPicPr>
          <p:cNvPr id="8" name="Picture 7" descr="plot428.jpg"/>
          <p:cNvPicPr>
            <a:picLocks noChangeAspect="1"/>
          </p:cNvPicPr>
          <p:nvPr/>
        </p:nvPicPr>
        <p:blipFill>
          <a:blip r:embed="rId4" cstate="print"/>
          <a:srcRect/>
          <a:stretch>
            <a:fillRect/>
          </a:stretch>
        </p:blipFill>
        <p:spPr>
          <a:xfrm>
            <a:off x="4953000" y="2286000"/>
            <a:ext cx="4038600" cy="3950804"/>
          </a:xfrm>
          <a:prstGeom prst="rect">
            <a:avLst/>
          </a:prstGeom>
        </p:spPr>
      </p:pic>
      <p:sp>
        <p:nvSpPr>
          <p:cNvPr id="3" name="TextBox 2"/>
          <p:cNvSpPr txBox="1"/>
          <p:nvPr/>
        </p:nvSpPr>
        <p:spPr>
          <a:xfrm>
            <a:off x="233082" y="4872335"/>
            <a:ext cx="3568606" cy="461665"/>
          </a:xfrm>
          <a:prstGeom prst="rect">
            <a:avLst/>
          </a:prstGeom>
          <a:noFill/>
        </p:spPr>
        <p:txBody>
          <a:bodyPr wrap="none" rtlCol="0">
            <a:spAutoFit/>
          </a:bodyPr>
          <a:lstStyle/>
          <a:p>
            <a:r>
              <a:rPr lang="en-US" sz="2400" dirty="0" smtClean="0">
                <a:solidFill>
                  <a:schemeClr val="bg1"/>
                </a:solidFill>
                <a:latin typeface="Arial Black" pitchFamily="34" charset="0"/>
              </a:rPr>
              <a:t>Ground calculations</a:t>
            </a:r>
            <a:endParaRPr lang="en-US" sz="2400" dirty="0">
              <a:solidFill>
                <a:schemeClr val="bg1"/>
              </a:solidFill>
              <a:latin typeface="Arial Black" pitchFamily="34" charset="0"/>
            </a:endParaRPr>
          </a:p>
        </p:txBody>
      </p:sp>
      <p:sp>
        <p:nvSpPr>
          <p:cNvPr id="9" name="TextBox 8"/>
          <p:cNvSpPr txBox="1"/>
          <p:nvPr/>
        </p:nvSpPr>
        <p:spPr>
          <a:xfrm>
            <a:off x="5152282" y="1676400"/>
            <a:ext cx="3640035" cy="461665"/>
          </a:xfrm>
          <a:prstGeom prst="rect">
            <a:avLst/>
          </a:prstGeom>
          <a:noFill/>
        </p:spPr>
        <p:txBody>
          <a:bodyPr wrap="none" rtlCol="0">
            <a:spAutoFit/>
          </a:bodyPr>
          <a:lstStyle/>
          <a:p>
            <a:r>
              <a:rPr lang="en-US" sz="2400" dirty="0" smtClean="0">
                <a:solidFill>
                  <a:schemeClr val="bg1"/>
                </a:solidFill>
                <a:latin typeface="Arial Black" pitchFamily="34" charset="0"/>
              </a:rPr>
              <a:t>Remote calculations</a:t>
            </a:r>
            <a:endParaRPr lang="en-US" sz="2400" dirty="0">
              <a:solidFill>
                <a:schemeClr val="bg1"/>
              </a:solidFill>
              <a:latin typeface="Arial Black" pitchFamily="34" charset="0"/>
            </a:endParaRPr>
          </a:p>
        </p:txBody>
      </p:sp>
      <p:sp>
        <p:nvSpPr>
          <p:cNvPr id="7" name="TextBox 6"/>
          <p:cNvSpPr txBox="1"/>
          <p:nvPr/>
        </p:nvSpPr>
        <p:spPr>
          <a:xfrm>
            <a:off x="2227980" y="5501007"/>
            <a:ext cx="2615995" cy="830997"/>
          </a:xfrm>
          <a:prstGeom prst="rect">
            <a:avLst/>
          </a:prstGeom>
          <a:noFill/>
        </p:spPr>
        <p:txBody>
          <a:bodyPr wrap="square" rtlCol="0">
            <a:spAutoFit/>
          </a:bodyPr>
          <a:lstStyle/>
          <a:p>
            <a:r>
              <a:rPr lang="en-US" sz="2400" dirty="0" smtClean="0">
                <a:solidFill>
                  <a:schemeClr val="bg1"/>
                </a:solidFill>
                <a:latin typeface="Arial Black" pitchFamily="34" charset="0"/>
              </a:rPr>
              <a:t>Species</a:t>
            </a:r>
          </a:p>
          <a:p>
            <a:r>
              <a:rPr lang="en-US" sz="2400" dirty="0" err="1" smtClean="0">
                <a:solidFill>
                  <a:schemeClr val="bg1"/>
                </a:solidFill>
                <a:latin typeface="Arial Black" pitchFamily="34" charset="0"/>
              </a:rPr>
              <a:t>Dbh</a:t>
            </a:r>
            <a:endParaRPr lang="en-US" sz="2400" dirty="0" smtClean="0">
              <a:solidFill>
                <a:schemeClr val="bg1"/>
              </a:solidFill>
              <a:latin typeface="Arial Black"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rPr>
              <a:t>Calculating Biomass </a:t>
            </a:r>
            <a:r>
              <a:rPr lang="en-US" dirty="0">
                <a:effectLst/>
              </a:rPr>
              <a:t>F</a:t>
            </a:r>
            <a:r>
              <a:rPr lang="en-US" dirty="0" smtClean="0">
                <a:effectLst/>
              </a:rPr>
              <a:t>rom </a:t>
            </a:r>
            <a:r>
              <a:rPr lang="en-US" dirty="0">
                <a:effectLst/>
              </a:rPr>
              <a:t>G</a:t>
            </a:r>
            <a:r>
              <a:rPr lang="en-US" dirty="0" smtClean="0">
                <a:effectLst/>
              </a:rPr>
              <a:t>round </a:t>
            </a:r>
            <a:r>
              <a:rPr lang="en-US" dirty="0">
                <a:effectLst/>
              </a:rPr>
              <a:t>D</a:t>
            </a:r>
            <a:r>
              <a:rPr lang="en-US" dirty="0" smtClean="0">
                <a:effectLst/>
              </a:rPr>
              <a:t>ata</a:t>
            </a:r>
            <a:endParaRPr lang="en-US" dirty="0">
              <a:effectLst/>
            </a:endParaRPr>
          </a:p>
        </p:txBody>
      </p:sp>
      <p:sp>
        <p:nvSpPr>
          <p:cNvPr id="4" name="Slide Number Placeholder 3"/>
          <p:cNvSpPr>
            <a:spLocks noGrp="1"/>
          </p:cNvSpPr>
          <p:nvPr>
            <p:ph type="sldNum" sz="quarter" idx="12"/>
          </p:nvPr>
        </p:nvSpPr>
        <p:spPr/>
        <p:txBody>
          <a:bodyPr/>
          <a:lstStyle/>
          <a:p>
            <a:fld id="{3EEC4A77-E272-4C69-A130-155F58165FD8}" type="slidenum">
              <a:rPr lang="en-US" smtClean="0"/>
              <a:pPr/>
              <a:t>15</a:t>
            </a:fld>
            <a:endParaRPr lang="en-US"/>
          </a:p>
        </p:txBody>
      </p:sp>
      <p:grpSp>
        <p:nvGrpSpPr>
          <p:cNvPr id="38" name="Group 37"/>
          <p:cNvGrpSpPr/>
          <p:nvPr/>
        </p:nvGrpSpPr>
        <p:grpSpPr>
          <a:xfrm>
            <a:off x="3628697" y="1905000"/>
            <a:ext cx="4267200" cy="2438400"/>
            <a:chOff x="1219200" y="2590800"/>
            <a:chExt cx="4267200" cy="2438400"/>
          </a:xfrm>
        </p:grpSpPr>
        <p:sp>
          <p:nvSpPr>
            <p:cNvPr id="6" name="Rounded Rectangle 5"/>
            <p:cNvSpPr/>
            <p:nvPr/>
          </p:nvSpPr>
          <p:spPr>
            <a:xfrm>
              <a:off x="1219200" y="2590800"/>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Identify species</a:t>
              </a:r>
              <a:endParaRPr lang="en-US" dirty="0"/>
            </a:p>
          </p:txBody>
        </p:sp>
        <p:grpSp>
          <p:nvGrpSpPr>
            <p:cNvPr id="23" name="Group 10239"/>
            <p:cNvGrpSpPr/>
            <p:nvPr/>
          </p:nvGrpSpPr>
          <p:grpSpPr>
            <a:xfrm rot="10800000">
              <a:off x="3581400" y="2590800"/>
              <a:ext cx="1905000" cy="2438400"/>
              <a:chOff x="2743200" y="3723167"/>
              <a:chExt cx="1905000" cy="2438400"/>
            </a:xfrm>
          </p:grpSpPr>
          <p:sp>
            <p:nvSpPr>
              <p:cNvPr id="25" name="Rounded Rectangle 24"/>
              <p:cNvSpPr/>
              <p:nvPr/>
            </p:nvSpPr>
            <p:spPr>
              <a:xfrm rot="10800000">
                <a:off x="2743200" y="4561367"/>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Calculate biomass</a:t>
                </a:r>
                <a:endParaRPr lang="en-US" dirty="0"/>
              </a:p>
            </p:txBody>
          </p:sp>
          <p:sp>
            <p:nvSpPr>
              <p:cNvPr id="24" name="Rounded Rectangle 23"/>
              <p:cNvSpPr/>
              <p:nvPr/>
            </p:nvSpPr>
            <p:spPr>
              <a:xfrm rot="10800000">
                <a:off x="2743200" y="5475767"/>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DBH of each tree</a:t>
                </a:r>
                <a:endParaRPr lang="en-US" dirty="0"/>
              </a:p>
            </p:txBody>
          </p:sp>
          <p:sp>
            <p:nvSpPr>
              <p:cNvPr id="27" name="Rounded Rectangle 26"/>
              <p:cNvSpPr/>
              <p:nvPr/>
            </p:nvSpPr>
            <p:spPr>
              <a:xfrm rot="10800000">
                <a:off x="2743200" y="3723167"/>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Total plot biomass</a:t>
                </a:r>
                <a:endParaRPr lang="en-US" dirty="0"/>
              </a:p>
            </p:txBody>
          </p:sp>
          <p:cxnSp>
            <p:nvCxnSpPr>
              <p:cNvPr id="28" name="Straight Arrow Connector 27"/>
              <p:cNvCxnSpPr/>
              <p:nvPr/>
            </p:nvCxnSpPr>
            <p:spPr>
              <a:xfrm rot="10800000">
                <a:off x="3095297" y="5094767"/>
                <a:ext cx="0" cy="5334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048000" y="4299982"/>
                <a:ext cx="0" cy="48998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34" name="Straight Arrow Connector 33"/>
            <p:cNvCxnSpPr/>
            <p:nvPr/>
          </p:nvCxnSpPr>
          <p:spPr>
            <a:xfrm>
              <a:off x="2971800" y="3200400"/>
              <a:ext cx="838200" cy="685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pic>
        <p:nvPicPr>
          <p:cNvPr id="37" name="Picture 36"/>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685799" y="2971800"/>
            <a:ext cx="4615375" cy="3157889"/>
          </a:xfrm>
          <a:prstGeom prst="rect">
            <a:avLst/>
          </a:prstGeom>
        </p:spPr>
      </p:pic>
      <p:sp>
        <p:nvSpPr>
          <p:cNvPr id="39" name="Rounded Rectangle 38"/>
          <p:cNvSpPr/>
          <p:nvPr/>
        </p:nvSpPr>
        <p:spPr>
          <a:xfrm>
            <a:off x="6019800" y="4572000"/>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Scale to hectare</a:t>
            </a:r>
            <a:endParaRPr lang="en-US" dirty="0"/>
          </a:p>
        </p:txBody>
      </p:sp>
      <p:cxnSp>
        <p:nvCxnSpPr>
          <p:cNvPr id="40" name="Straight Arrow Connector 39"/>
          <p:cNvCxnSpPr/>
          <p:nvPr/>
        </p:nvCxnSpPr>
        <p:spPr>
          <a:xfrm rot="10800000" flipV="1">
            <a:off x="7620000" y="4191000"/>
            <a:ext cx="0" cy="48998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8285052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630362"/>
          </a:xfrm>
        </p:spPr>
        <p:txBody>
          <a:bodyPr>
            <a:normAutofit/>
          </a:bodyPr>
          <a:lstStyle/>
          <a:p>
            <a:r>
              <a:rPr lang="en-US" dirty="0" smtClean="0">
                <a:effectLst/>
              </a:rPr>
              <a:t>Remote Methodology</a:t>
            </a:r>
            <a:br>
              <a:rPr lang="en-US" dirty="0" smtClean="0">
                <a:effectLst/>
              </a:rPr>
            </a:br>
            <a:r>
              <a:rPr lang="en-US" sz="3600" dirty="0" smtClean="0">
                <a:effectLst/>
              </a:rPr>
              <a:t>Photointerpretation</a:t>
            </a:r>
            <a:endParaRPr lang="en-US" sz="3600" dirty="0">
              <a:effectLst/>
            </a:endParaRPr>
          </a:p>
        </p:txBody>
      </p:sp>
      <p:pic>
        <p:nvPicPr>
          <p:cNvPr id="6" name="Content Placeholder 5" descr="photointerpretation.jpg"/>
          <p:cNvPicPr>
            <a:picLocks noGrp="1" noChangeAspect="1"/>
          </p:cNvPicPr>
          <p:nvPr>
            <p:ph sz="half" idx="1"/>
          </p:nvPr>
        </p:nvPicPr>
        <p:blipFill>
          <a:blip r:embed="rId2" cstate="print"/>
          <a:srcRect/>
          <a:stretch>
            <a:fillRect/>
          </a:stretch>
        </p:blipFill>
        <p:spPr>
          <a:xfrm>
            <a:off x="4419600" y="2057400"/>
            <a:ext cx="4191000" cy="4191000"/>
          </a:xfrm>
        </p:spPr>
      </p:pic>
      <p:sp>
        <p:nvSpPr>
          <p:cNvPr id="7" name="Content Placeholder 6"/>
          <p:cNvSpPr>
            <a:spLocks noGrp="1"/>
          </p:cNvSpPr>
          <p:nvPr>
            <p:ph sz="half" idx="2"/>
          </p:nvPr>
        </p:nvSpPr>
        <p:spPr>
          <a:xfrm>
            <a:off x="228600" y="2209800"/>
            <a:ext cx="3886200" cy="3992563"/>
          </a:xfrm>
        </p:spPr>
        <p:txBody>
          <a:bodyPr/>
          <a:lstStyle/>
          <a:p>
            <a:r>
              <a:rPr lang="en-US" dirty="0" smtClean="0"/>
              <a:t>Identify species</a:t>
            </a:r>
          </a:p>
          <a:p>
            <a:pPr lvl="1"/>
            <a:r>
              <a:rPr lang="en-US" dirty="0" smtClean="0"/>
              <a:t>Texture</a:t>
            </a:r>
          </a:p>
          <a:p>
            <a:pPr lvl="1"/>
            <a:r>
              <a:rPr lang="en-US" dirty="0" smtClean="0"/>
              <a:t>Color</a:t>
            </a:r>
          </a:p>
          <a:p>
            <a:pPr lvl="1"/>
            <a:endParaRPr lang="en-US" dirty="0" smtClean="0"/>
          </a:p>
          <a:p>
            <a:r>
              <a:rPr lang="en-US" dirty="0" smtClean="0"/>
              <a:t>Count stems </a:t>
            </a:r>
          </a:p>
          <a:p>
            <a:pPr lvl="1"/>
            <a:r>
              <a:rPr lang="en-US" dirty="0" smtClean="0"/>
              <a:t>Measure crowns</a:t>
            </a:r>
          </a:p>
          <a:p>
            <a:pPr lvl="1"/>
            <a:r>
              <a:rPr lang="en-US" dirty="0" smtClean="0"/>
              <a:t>Growth patterns</a:t>
            </a:r>
          </a:p>
          <a:p>
            <a:endParaRPr lang="en-US" dirty="0" smtClean="0"/>
          </a:p>
          <a:p>
            <a:endParaRPr lang="en-US" dirty="0" smtClean="0"/>
          </a:p>
          <a:p>
            <a:pPr lvl="1"/>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44475"/>
            <a:ext cx="5257800" cy="1431925"/>
          </a:xfrm>
        </p:spPr>
        <p:txBody>
          <a:bodyPr/>
          <a:lstStyle/>
          <a:p>
            <a:r>
              <a:rPr lang="en-US" dirty="0" smtClean="0">
                <a:effectLst/>
              </a:rPr>
              <a:t>Remote biomass</a:t>
            </a:r>
            <a:endParaRPr lang="en-US" dirty="0">
              <a:effectLst/>
            </a:endParaRPr>
          </a:p>
        </p:txBody>
      </p:sp>
      <p:sp>
        <p:nvSpPr>
          <p:cNvPr id="4" name="Text Placeholder 3"/>
          <p:cNvSpPr>
            <a:spLocks noGrp="1"/>
          </p:cNvSpPr>
          <p:nvPr>
            <p:ph type="body" sz="half" idx="2"/>
          </p:nvPr>
        </p:nvSpPr>
        <p:spPr>
          <a:xfrm>
            <a:off x="3276600" y="1295400"/>
            <a:ext cx="2098675" cy="609600"/>
          </a:xfrm>
        </p:spPr>
        <p:txBody>
          <a:bodyPr>
            <a:normAutofit/>
          </a:bodyPr>
          <a:lstStyle/>
          <a:p>
            <a:pPr>
              <a:buNone/>
            </a:pPr>
            <a:r>
              <a:rPr lang="en-US" dirty="0" smtClean="0"/>
              <a:t>Plot 486</a:t>
            </a:r>
          </a:p>
        </p:txBody>
      </p:sp>
      <p:sp>
        <p:nvSpPr>
          <p:cNvPr id="5" name="Slide Number Placeholder 4"/>
          <p:cNvSpPr>
            <a:spLocks noGrp="1"/>
          </p:cNvSpPr>
          <p:nvPr>
            <p:ph type="sldNum" sz="quarter" idx="12"/>
          </p:nvPr>
        </p:nvSpPr>
        <p:spPr/>
        <p:txBody>
          <a:bodyPr/>
          <a:lstStyle/>
          <a:p>
            <a:fld id="{3497D628-CF7F-4515-A08B-E08219B159B8}" type="slidenum">
              <a:rPr lang="en-US" smtClean="0"/>
              <a:pPr/>
              <a:t>17</a:t>
            </a:fld>
            <a:endParaRPr lang="en-US"/>
          </a:p>
        </p:txBody>
      </p:sp>
      <p:graphicFrame>
        <p:nvGraphicFramePr>
          <p:cNvPr id="12" name="Table 11"/>
          <p:cNvGraphicFramePr>
            <a:graphicFrameLocks noGrp="1"/>
          </p:cNvGraphicFramePr>
          <p:nvPr>
            <p:extLst>
              <p:ext uri="{D42A27DB-BD31-4B8C-83A1-F6EECF244321}">
                <p14:modId xmlns:p14="http://schemas.microsoft.com/office/powerpoint/2010/main" xmlns="" val="2054013565"/>
              </p:ext>
            </p:extLst>
          </p:nvPr>
        </p:nvGraphicFramePr>
        <p:xfrm>
          <a:off x="838200" y="3276600"/>
          <a:ext cx="8153399" cy="2823322"/>
        </p:xfrm>
        <a:graphic>
          <a:graphicData uri="http://schemas.openxmlformats.org/drawingml/2006/table">
            <a:tbl>
              <a:tblPr/>
              <a:tblGrid>
                <a:gridCol w="631542"/>
                <a:gridCol w="552601"/>
                <a:gridCol w="627724"/>
                <a:gridCol w="762891"/>
                <a:gridCol w="762891"/>
                <a:gridCol w="762891"/>
                <a:gridCol w="762891"/>
                <a:gridCol w="762891"/>
                <a:gridCol w="878047"/>
                <a:gridCol w="887031"/>
                <a:gridCol w="761999"/>
              </a:tblGrid>
              <a:tr h="609600">
                <a:tc>
                  <a:txBody>
                    <a:bodyPr/>
                    <a:lstStyle/>
                    <a:p>
                      <a:pPr algn="ctr" fontAlgn="b"/>
                      <a:r>
                        <a:rPr lang="en-US" sz="1600" b="1" i="0" u="none" strike="noStrike" dirty="0" err="1">
                          <a:solidFill>
                            <a:srgbClr val="000000"/>
                          </a:solidFill>
                          <a:latin typeface="Times New Roman"/>
                        </a:rPr>
                        <a:t>lidar</a:t>
                      </a:r>
                      <a:r>
                        <a:rPr lang="en-US" sz="1600" b="1" i="0" u="none" strike="noStrike" dirty="0">
                          <a:solidFill>
                            <a:srgbClr val="000000"/>
                          </a:solidFill>
                          <a:latin typeface="Times New Roman"/>
                        </a:rPr>
                        <a:t> height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1" i="0" u="none" strike="noStrike" dirty="0" err="1" smtClean="0">
                          <a:solidFill>
                            <a:srgbClr val="000000"/>
                          </a:solidFill>
                          <a:latin typeface="Times New Roman"/>
                        </a:rPr>
                        <a:t>pred.height</a:t>
                      </a:r>
                      <a:endParaRPr lang="en-US" sz="1600" b="1"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smtClean="0">
                          <a:solidFill>
                            <a:srgbClr val="000000"/>
                          </a:solidFill>
                          <a:latin typeface="Times New Roman"/>
                        </a:rPr>
                        <a:t>  sp</a:t>
                      </a:r>
                      <a:endParaRPr lang="en-US" sz="1600" b="1"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1" i="0" u="none" strike="noStrike" dirty="0">
                          <a:solidFill>
                            <a:srgbClr val="000000"/>
                          </a:solidFill>
                          <a:latin typeface="Times New Roman"/>
                        </a:rPr>
                        <a:t>#trees</a:t>
                      </a:r>
                      <a:r>
                        <a:rPr lang="en-US" sz="1600" b="1" i="0" u="none" strike="noStrike" dirty="0" smtClean="0">
                          <a:solidFill>
                            <a:srgbClr val="000000"/>
                          </a:solidFill>
                          <a:latin typeface="Times New Roman"/>
                        </a:rPr>
                        <a:t>/ sp</a:t>
                      </a:r>
                      <a:endParaRPr lang="en-US" sz="1600" b="1"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1" i="0" u="none" strike="noStrike" dirty="0">
                          <a:solidFill>
                            <a:srgbClr val="000000"/>
                          </a:solidFill>
                          <a:latin typeface="Times New Roman"/>
                        </a:rPr>
                        <a:t>stems</a:t>
                      </a:r>
                      <a:r>
                        <a:rPr lang="en-US" sz="1600" b="1" i="0" u="none" strike="noStrike" dirty="0" smtClean="0">
                          <a:solidFill>
                            <a:srgbClr val="000000"/>
                          </a:solidFill>
                          <a:latin typeface="Times New Roman"/>
                        </a:rPr>
                        <a:t>/ 30x30</a:t>
                      </a:r>
                      <a:endParaRPr lang="en-US" sz="1600" b="1"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a:solidFill>
                            <a:srgbClr val="000000"/>
                          </a:solidFill>
                          <a:latin typeface="Times New Roman"/>
                        </a:rPr>
                        <a:t>trees/ha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err="1">
                          <a:solidFill>
                            <a:srgbClr val="000000"/>
                          </a:solidFill>
                          <a:latin typeface="Times New Roman"/>
                        </a:rPr>
                        <a:t>reg</a:t>
                      </a:r>
                      <a:r>
                        <a:rPr lang="en-US" sz="1600" b="1" i="0" u="none" strike="noStrike" dirty="0">
                          <a:solidFill>
                            <a:srgbClr val="000000"/>
                          </a:solidFill>
                          <a:latin typeface="Times New Roman"/>
                        </a:rPr>
                        <a:t> </a:t>
                      </a:r>
                      <a:r>
                        <a:rPr lang="en-US" sz="1600" b="1" i="0" u="none" strike="noStrike" dirty="0" err="1">
                          <a:solidFill>
                            <a:srgbClr val="000000"/>
                          </a:solidFill>
                          <a:latin typeface="Times New Roman"/>
                        </a:rPr>
                        <a:t>lndbh</a:t>
                      </a:r>
                      <a:endParaRPr lang="en-US" sz="1600" b="1"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err="1">
                          <a:solidFill>
                            <a:srgbClr val="000000"/>
                          </a:solidFill>
                          <a:latin typeface="Times New Roman"/>
                        </a:rPr>
                        <a:t>dbh</a:t>
                      </a:r>
                      <a:endParaRPr lang="en-US" sz="1600" b="1"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a:solidFill>
                            <a:srgbClr val="000000"/>
                          </a:solidFill>
                          <a:latin typeface="Times New Roman"/>
                        </a:rPr>
                        <a:t>biomass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smtClean="0">
                          <a:solidFill>
                            <a:srgbClr val="000000"/>
                          </a:solidFill>
                          <a:latin typeface="Times New Roman"/>
                        </a:rPr>
                        <a:t>HA </a:t>
                      </a:r>
                      <a:r>
                        <a:rPr lang="en-US" sz="1600" b="1" i="0" u="none" strike="noStrike" dirty="0" err="1" smtClean="0">
                          <a:solidFill>
                            <a:srgbClr val="000000"/>
                          </a:solidFill>
                          <a:latin typeface="Times New Roman"/>
                        </a:rPr>
                        <a:t>sp</a:t>
                      </a:r>
                      <a:r>
                        <a:rPr lang="en-US" sz="1600" b="1" i="0" u="none" strike="noStrike" dirty="0" smtClean="0">
                          <a:solidFill>
                            <a:srgbClr val="000000"/>
                          </a:solidFill>
                          <a:latin typeface="Times New Roman"/>
                        </a:rPr>
                        <a:t> </a:t>
                      </a:r>
                      <a:r>
                        <a:rPr lang="en-US" sz="1600" b="1" i="0" u="none" strike="noStrike" dirty="0" err="1">
                          <a:solidFill>
                            <a:srgbClr val="000000"/>
                          </a:solidFill>
                          <a:latin typeface="Times New Roman"/>
                        </a:rPr>
                        <a:t>ttl</a:t>
                      </a:r>
                      <a:r>
                        <a:rPr lang="en-US" sz="1600" b="1" i="0" u="none" strike="noStrike" dirty="0">
                          <a:solidFill>
                            <a:srgbClr val="000000"/>
                          </a:solidFill>
                          <a:latin typeface="Times New Roman"/>
                        </a:rPr>
                        <a:t> biomass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a:solidFill>
                            <a:srgbClr val="000000"/>
                          </a:solidFill>
                          <a:latin typeface="Times New Roman"/>
                        </a:rPr>
                        <a:t>total </a:t>
                      </a:r>
                      <a:r>
                        <a:rPr lang="en-US" sz="1600" b="1" i="0" u="none" strike="noStrike" dirty="0" smtClean="0">
                          <a:solidFill>
                            <a:srgbClr val="000000"/>
                          </a:solidFill>
                          <a:latin typeface="Times New Roman"/>
                        </a:rPr>
                        <a:t>bio/ HA</a:t>
                      </a:r>
                      <a:endParaRPr lang="en-US" sz="1600" b="1"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316246">
                <a:tc>
                  <a:txBody>
                    <a:bodyPr/>
                    <a:lstStyle/>
                    <a:p>
                      <a:pPr algn="ctr" fontAlgn="b"/>
                      <a:r>
                        <a:rPr lang="en-US" sz="1600" b="1" i="0" u="none" strike="noStrike" dirty="0">
                          <a:solidFill>
                            <a:srgbClr val="000000"/>
                          </a:solidFill>
                          <a:latin typeface="Times New Roman"/>
                        </a:rPr>
                        <a:t>23.4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rgbClr val="000000"/>
                          </a:solidFill>
                          <a:latin typeface="Times New Roman"/>
                        </a:rPr>
                        <a:t>26.1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dirty="0">
                          <a:solidFill>
                            <a:srgbClr val="000000"/>
                          </a:solidFill>
                          <a:latin typeface="Times New Roman"/>
                        </a:rPr>
                        <a:t>bb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rgbClr val="000000"/>
                          </a:solidFill>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a:solidFill>
                            <a:srgbClr val="000000"/>
                          </a:solidFill>
                          <a:latin typeface="Times New Roman"/>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a:solidFill>
                            <a:srgbClr val="000000"/>
                          </a:solidFill>
                          <a:latin typeface="Times New Roman"/>
                        </a:rPr>
                        <a:t>22.2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a:solidFill>
                            <a:srgbClr val="000000"/>
                          </a:solidFill>
                          <a:latin typeface="Times New Roman"/>
                        </a:rPr>
                        <a:t>3.208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smtClean="0">
                          <a:solidFill>
                            <a:srgbClr val="000000"/>
                          </a:solidFill>
                          <a:latin typeface="Times New Roman"/>
                        </a:rPr>
                        <a:t>24.7</a:t>
                      </a:r>
                      <a:endParaRPr lang="en-US" sz="1600" b="1"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a:solidFill>
                            <a:srgbClr val="000000"/>
                          </a:solidFill>
                          <a:latin typeface="Times New Roman"/>
                        </a:rPr>
                        <a:t>0.360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600" b="0" i="0" u="none" strike="noStrike" dirty="0">
                          <a:solidFill>
                            <a:srgbClr val="000000"/>
                          </a:solidFill>
                          <a:latin typeface="Times New Roman"/>
                        </a:rPr>
                        <a:t>8.001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600" b="0" i="0" u="none" strike="noStrike">
                          <a:solidFill>
                            <a:srgbClr val="000000"/>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316246">
                <a:tc>
                  <a:txBody>
                    <a:bodyPr/>
                    <a:lstStyle/>
                    <a:p>
                      <a:pPr algn="ctr" fontAlgn="b"/>
                      <a:r>
                        <a:rPr lang="en-US" sz="1600" b="1" i="0" u="none" strike="noStrike" dirty="0">
                          <a:solidFill>
                            <a:srgbClr val="000000"/>
                          </a:solidFill>
                          <a:latin typeface="Times New Roman"/>
                        </a:rPr>
                        <a:t>23.4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rgbClr val="000000"/>
                          </a:solidFill>
                          <a:latin typeface="Times New Roman"/>
                        </a:rPr>
                        <a:t>26.1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dirty="0" err="1">
                          <a:solidFill>
                            <a:srgbClr val="000000"/>
                          </a:solidFill>
                          <a:latin typeface="Times New Roman"/>
                        </a:rPr>
                        <a:t>ro</a:t>
                      </a:r>
                      <a:endParaRPr lang="en-US" sz="1600" b="0"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rgbClr val="000000"/>
                          </a:solidFill>
                          <a:latin typeface="Times New Roman"/>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rgbClr val="000000"/>
                          </a:solidFill>
                          <a:latin typeface="Times New Roman"/>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a:solidFill>
                            <a:srgbClr val="000000"/>
                          </a:solidFill>
                          <a:latin typeface="Times New Roman"/>
                        </a:rPr>
                        <a:t>77.8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a:solidFill>
                            <a:srgbClr val="000000"/>
                          </a:solidFill>
                          <a:latin typeface="Times New Roman"/>
                        </a:rPr>
                        <a:t>3.649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smtClean="0">
                          <a:solidFill>
                            <a:srgbClr val="000000"/>
                          </a:solidFill>
                          <a:latin typeface="Times New Roman"/>
                        </a:rPr>
                        <a:t>38.4</a:t>
                      </a:r>
                      <a:endParaRPr lang="en-US" sz="1600" b="1"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a:solidFill>
                            <a:srgbClr val="000000"/>
                          </a:solidFill>
                          <a:latin typeface="Times New Roman"/>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600" b="0" i="0" u="none" strike="noStrike" dirty="0">
                          <a:solidFill>
                            <a:srgbClr val="000000"/>
                          </a:solidFill>
                          <a:latin typeface="Times New Roman"/>
                        </a:rPr>
                        <a:t>77.742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600" b="0" i="0" u="none" strike="noStrike">
                          <a:solidFill>
                            <a:srgbClr val="000000"/>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316246">
                <a:tc>
                  <a:txBody>
                    <a:bodyPr/>
                    <a:lstStyle/>
                    <a:p>
                      <a:pPr algn="ctr" fontAlgn="b"/>
                      <a:r>
                        <a:rPr lang="en-US" sz="1600" b="1" i="0" u="none" strike="noStrike" dirty="0">
                          <a:solidFill>
                            <a:srgbClr val="000000"/>
                          </a:solidFill>
                          <a:latin typeface="Times New Roman"/>
                        </a:rPr>
                        <a:t>23.4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a:solidFill>
                            <a:srgbClr val="000000"/>
                          </a:solidFill>
                          <a:latin typeface="Times New Roman"/>
                        </a:rPr>
                        <a:t>26.1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dirty="0" err="1">
                          <a:solidFill>
                            <a:srgbClr val="000000"/>
                          </a:solidFill>
                          <a:latin typeface="Times New Roman"/>
                        </a:rPr>
                        <a:t>sm</a:t>
                      </a:r>
                      <a:endParaRPr lang="en-US" sz="1600" b="0"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rgbClr val="000000"/>
                          </a:solidFill>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rgbClr val="000000"/>
                          </a:solidFill>
                          <a:latin typeface="Times New Roman"/>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dirty="0">
                          <a:solidFill>
                            <a:srgbClr val="000000"/>
                          </a:solidFill>
                          <a:latin typeface="Times New Roman"/>
                        </a:rPr>
                        <a:t>11.1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a:solidFill>
                            <a:srgbClr val="000000"/>
                          </a:solidFill>
                          <a:latin typeface="Times New Roman"/>
                        </a:rPr>
                        <a:t>3.396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smtClean="0">
                          <a:solidFill>
                            <a:srgbClr val="000000"/>
                          </a:solidFill>
                          <a:latin typeface="Times New Roman"/>
                        </a:rPr>
                        <a:t>29.8</a:t>
                      </a:r>
                      <a:endParaRPr lang="en-US" sz="1600" b="1"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a:solidFill>
                            <a:srgbClr val="000000"/>
                          </a:solidFill>
                          <a:latin typeface="Times New Roman"/>
                        </a:rPr>
                        <a:t>0.738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600" b="0" i="0" u="none" strike="noStrike" dirty="0">
                          <a:solidFill>
                            <a:srgbClr val="000000"/>
                          </a:solidFill>
                          <a:latin typeface="Times New Roman"/>
                        </a:rPr>
                        <a:t>8.195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600" b="0" i="0" u="none" strike="noStrike" dirty="0">
                          <a:solidFill>
                            <a:srgbClr val="000000"/>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316246">
                <a:tc>
                  <a:txBody>
                    <a:bodyPr/>
                    <a:lstStyle/>
                    <a:p>
                      <a:pPr algn="ctr" fontAlgn="b"/>
                      <a:r>
                        <a:rPr lang="en-US" sz="1600" b="1" i="0" u="none" strike="noStrike" dirty="0">
                          <a:solidFill>
                            <a:srgbClr val="000000"/>
                          </a:solidFill>
                          <a:latin typeface="Times New Roman"/>
                        </a:rPr>
                        <a:t>23.4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rgbClr val="000000"/>
                          </a:solidFill>
                          <a:latin typeface="Times New Roman"/>
                        </a:rPr>
                        <a:t>26.1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dirty="0" err="1">
                          <a:solidFill>
                            <a:srgbClr val="000000"/>
                          </a:solidFill>
                          <a:latin typeface="Times New Roman"/>
                        </a:rPr>
                        <a:t>mh</a:t>
                      </a:r>
                      <a:endParaRPr lang="en-US" sz="1600" b="0"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rgbClr val="000000"/>
                          </a:solidFill>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a:solidFill>
                            <a:srgbClr val="000000"/>
                          </a:solidFill>
                          <a:latin typeface="Times New Roman"/>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a:solidFill>
                            <a:srgbClr val="000000"/>
                          </a:solidFill>
                          <a:latin typeface="Times New Roman"/>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dirty="0">
                          <a:solidFill>
                            <a:srgbClr val="000000"/>
                          </a:solidFill>
                          <a:latin typeface="Times New Roman"/>
                        </a:rPr>
                        <a:t>3.412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smtClean="0">
                          <a:solidFill>
                            <a:srgbClr val="000000"/>
                          </a:solidFill>
                          <a:latin typeface="Times New Roman"/>
                        </a:rPr>
                        <a:t>30.3</a:t>
                      </a:r>
                      <a:endParaRPr lang="en-US" sz="1600" b="1"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a:solidFill>
                            <a:srgbClr val="000000"/>
                          </a:solidFill>
                          <a:latin typeface="Times New Roman"/>
                        </a:rPr>
                        <a:t>0.401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600" b="0" i="0" u="none" strike="noStrike" dirty="0">
                          <a:solidFill>
                            <a:srgbClr val="000000"/>
                          </a:solidFill>
                          <a:latin typeface="Times New Roman"/>
                        </a:rPr>
                        <a:t>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600" b="0" i="0" u="none" strike="noStrike" dirty="0">
                          <a:solidFill>
                            <a:srgbClr val="000000"/>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316246">
                <a:tc>
                  <a:txBody>
                    <a:bodyPr/>
                    <a:lstStyle/>
                    <a:p>
                      <a:pPr algn="ctr" fontAlgn="b"/>
                      <a:r>
                        <a:rPr lang="en-US" sz="1600" b="1" i="0" u="none" strike="noStrike" dirty="0">
                          <a:solidFill>
                            <a:srgbClr val="000000"/>
                          </a:solidFill>
                          <a:latin typeface="Times New Roman"/>
                        </a:rPr>
                        <a:t>23.4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rgbClr val="000000"/>
                          </a:solidFill>
                          <a:latin typeface="Times New Roman"/>
                        </a:rPr>
                        <a:t>26.1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dirty="0" err="1">
                          <a:solidFill>
                            <a:srgbClr val="000000"/>
                          </a:solidFill>
                          <a:latin typeface="Times New Roman"/>
                        </a:rPr>
                        <a:t>wo</a:t>
                      </a:r>
                      <a:endParaRPr lang="en-US" sz="1600" b="0"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rgbClr val="000000"/>
                          </a:solidFill>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a:solidFill>
                            <a:srgbClr val="000000"/>
                          </a:solidFill>
                          <a:latin typeface="Times New Roman"/>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a:solidFill>
                            <a:srgbClr val="000000"/>
                          </a:solidFill>
                          <a:latin typeface="Times New Roman"/>
                        </a:rPr>
                        <a:t>11.1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a:solidFill>
                            <a:srgbClr val="000000"/>
                          </a:solidFill>
                          <a:latin typeface="Times New Roman"/>
                        </a:rPr>
                        <a:t>3.522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smtClean="0">
                          <a:solidFill>
                            <a:srgbClr val="000000"/>
                          </a:solidFill>
                          <a:latin typeface="Times New Roman"/>
                        </a:rPr>
                        <a:t>33.9</a:t>
                      </a:r>
                      <a:endParaRPr lang="en-US" sz="1600" b="1"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a:solidFill>
                            <a:srgbClr val="000000"/>
                          </a:solidFill>
                          <a:latin typeface="Times New Roman"/>
                        </a:rPr>
                        <a:t>0.551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600" b="0" i="0" u="none" strike="noStrike" dirty="0">
                          <a:solidFill>
                            <a:srgbClr val="000000"/>
                          </a:solidFill>
                          <a:latin typeface="Times New Roman"/>
                        </a:rPr>
                        <a:t>6.126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600" b="0" i="0" u="none" strike="noStrike">
                          <a:solidFill>
                            <a:srgbClr val="000000"/>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316246">
                <a:tc>
                  <a:txBody>
                    <a:bodyPr/>
                    <a:lstStyle/>
                    <a:p>
                      <a:pPr algn="ctr" fontAlgn="b"/>
                      <a:r>
                        <a:rPr lang="en-US" sz="1600" b="1" i="0" u="none" strike="noStrike">
                          <a:solidFill>
                            <a:srgbClr val="000000"/>
                          </a:solidFill>
                          <a:latin typeface="Times New Roman"/>
                        </a:rPr>
                        <a:t>23.4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rgbClr val="000000"/>
                          </a:solidFill>
                          <a:latin typeface="Times New Roman"/>
                        </a:rPr>
                        <a:t>26.1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dirty="0">
                          <a:solidFill>
                            <a:srgbClr val="000000"/>
                          </a:solidFill>
                          <a:latin typeface="Times New Roman"/>
                        </a:rPr>
                        <a:t>hi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rgbClr val="000000"/>
                          </a:solidFill>
                          <a:latin typeface="Times New Roman"/>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a:solidFill>
                            <a:srgbClr val="000000"/>
                          </a:solidFill>
                          <a:latin typeface="Times New Roman"/>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a:solidFill>
                            <a:srgbClr val="000000"/>
                          </a:solidFill>
                          <a:latin typeface="Times New Roman"/>
                        </a:rPr>
                        <a:t>33.3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a:solidFill>
                            <a:srgbClr val="000000"/>
                          </a:solidFill>
                          <a:latin typeface="Times New Roman"/>
                        </a:rPr>
                        <a:t>3.410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smtClean="0">
                          <a:solidFill>
                            <a:srgbClr val="000000"/>
                          </a:solidFill>
                          <a:latin typeface="Times New Roman"/>
                        </a:rPr>
                        <a:t>30.3</a:t>
                      </a:r>
                      <a:endParaRPr lang="en-US" sz="1600" b="1"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a:solidFill>
                            <a:srgbClr val="000000"/>
                          </a:solidFill>
                          <a:latin typeface="Times New Roman"/>
                        </a:rPr>
                        <a:t>0.585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600" b="0" i="0" u="none" strike="noStrike" dirty="0">
                          <a:solidFill>
                            <a:srgbClr val="000000"/>
                          </a:solidFill>
                          <a:latin typeface="Times New Roman"/>
                        </a:rPr>
                        <a:t>19.485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600" b="0" i="0" u="none" strike="noStrike">
                          <a:solidFill>
                            <a:srgbClr val="000000"/>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316246">
                <a:tc>
                  <a:txBody>
                    <a:bodyPr/>
                    <a:lstStyle/>
                    <a:p>
                      <a:pPr algn="ctr" fontAlgn="b"/>
                      <a:r>
                        <a:rPr lang="en-US" sz="1600" b="1" i="0" u="none" strike="noStrike" dirty="0">
                          <a:solidFill>
                            <a:srgbClr val="000000"/>
                          </a:solidFill>
                          <a:latin typeface="Times New Roman"/>
                        </a:rPr>
                        <a:t>23.4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rgbClr val="000000"/>
                          </a:solidFill>
                          <a:latin typeface="Times New Roman"/>
                        </a:rPr>
                        <a:t>26.1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dirty="0" err="1">
                          <a:solidFill>
                            <a:srgbClr val="000000"/>
                          </a:solidFill>
                          <a:latin typeface="Times New Roman"/>
                        </a:rPr>
                        <a:t>bta</a:t>
                      </a:r>
                      <a:endParaRPr lang="en-US" sz="1600" b="0"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dirty="0">
                          <a:solidFill>
                            <a:srgbClr val="000000"/>
                          </a:solidFill>
                          <a:latin typeface="Times New Roman"/>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0" i="0" u="none" strike="noStrike">
                          <a:solidFill>
                            <a:srgbClr val="000000"/>
                          </a:solidFill>
                          <a:latin typeface="Times New Roman"/>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a:solidFill>
                            <a:srgbClr val="000000"/>
                          </a:solidFill>
                          <a:latin typeface="Times New Roman"/>
                        </a:rPr>
                        <a:t>111.1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0" i="0" u="none" strike="noStrike">
                          <a:solidFill>
                            <a:srgbClr val="000000"/>
                          </a:solidFill>
                          <a:latin typeface="Times New Roman"/>
                        </a:rPr>
                        <a:t>3.396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smtClean="0">
                          <a:solidFill>
                            <a:srgbClr val="000000"/>
                          </a:solidFill>
                          <a:latin typeface="Times New Roman"/>
                        </a:rPr>
                        <a:t>29.8</a:t>
                      </a:r>
                      <a:endParaRPr lang="en-US" sz="1600" b="1" i="0" u="none" strike="noStrike" dirty="0">
                        <a:solidFill>
                          <a:srgbClr val="000000"/>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600" b="1" i="0" u="none" strike="noStrike" dirty="0">
                          <a:solidFill>
                            <a:srgbClr val="000000"/>
                          </a:solidFill>
                          <a:latin typeface="Times New Roman"/>
                        </a:rPr>
                        <a:t>0.318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600" b="0" i="0" u="none" strike="noStrike" dirty="0">
                          <a:solidFill>
                            <a:srgbClr val="000000"/>
                          </a:solidFill>
                          <a:latin typeface="Times New Roman"/>
                        </a:rPr>
                        <a:t>35.304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600" b="1" i="0" u="none" strike="noStrike" dirty="0">
                          <a:solidFill>
                            <a:srgbClr val="000000"/>
                          </a:solidFill>
                          <a:latin typeface="Times New Roman"/>
                        </a:rPr>
                        <a:t>162.602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bl>
          </a:graphicData>
        </a:graphic>
      </p:graphicFrame>
      <p:sp>
        <p:nvSpPr>
          <p:cNvPr id="19" name="Curved Right Arrow 18"/>
          <p:cNvSpPr/>
          <p:nvPr/>
        </p:nvSpPr>
        <p:spPr>
          <a:xfrm rot="16200000">
            <a:off x="3505866" y="4495134"/>
            <a:ext cx="455868" cy="38100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2819400" y="6137496"/>
            <a:ext cx="457200" cy="369332"/>
          </a:xfrm>
          <a:prstGeom prst="rect">
            <a:avLst/>
          </a:prstGeom>
          <a:noFill/>
        </p:spPr>
        <p:txBody>
          <a:bodyPr wrap="square" rtlCol="0">
            <a:spAutoFit/>
          </a:bodyPr>
          <a:lstStyle/>
          <a:p>
            <a:r>
              <a:rPr lang="en-US" dirty="0" smtClean="0"/>
              <a:t>24</a:t>
            </a:r>
            <a:endParaRPr lang="en-US" dirty="0"/>
          </a:p>
        </p:txBody>
      </p:sp>
      <p:sp>
        <p:nvSpPr>
          <p:cNvPr id="14" name="Curved Right Arrow 13"/>
          <p:cNvSpPr/>
          <p:nvPr/>
        </p:nvSpPr>
        <p:spPr>
          <a:xfrm rot="16200000">
            <a:off x="5982366" y="4533900"/>
            <a:ext cx="455868" cy="3581400"/>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Right Arrow 14"/>
          <p:cNvSpPr/>
          <p:nvPr/>
        </p:nvSpPr>
        <p:spPr>
          <a:xfrm rot="16200000">
            <a:off x="7010734" y="5714666"/>
            <a:ext cx="227933" cy="990600"/>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Arrow Connector 15"/>
          <p:cNvCxnSpPr/>
          <p:nvPr/>
        </p:nvCxnSpPr>
        <p:spPr>
          <a:xfrm flipH="1">
            <a:off x="1219200" y="1828800"/>
            <a:ext cx="4267200" cy="134747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362200" y="1828800"/>
            <a:ext cx="3124200" cy="136941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238500" y="1828800"/>
            <a:ext cx="2247900" cy="136941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2" cstate="print"/>
          <a:srcRect/>
          <a:stretch>
            <a:fillRect/>
          </a:stretch>
        </p:blipFill>
        <p:spPr bwMode="auto">
          <a:xfrm>
            <a:off x="5672959" y="149773"/>
            <a:ext cx="3048000" cy="3000375"/>
          </a:xfrm>
          <a:prstGeom prst="rect">
            <a:avLst/>
          </a:prstGeom>
          <a:noFill/>
          <a:ln w="9525">
            <a:noFill/>
            <a:miter lim="800000"/>
            <a:headEnd/>
            <a:tailEnd/>
          </a:ln>
        </p:spPr>
      </p:pic>
      <p:sp>
        <p:nvSpPr>
          <p:cNvPr id="17" name="TextBox 16"/>
          <p:cNvSpPr txBox="1"/>
          <p:nvPr/>
        </p:nvSpPr>
        <p:spPr>
          <a:xfrm>
            <a:off x="914400" y="2057400"/>
            <a:ext cx="1447800" cy="954107"/>
          </a:xfrm>
          <a:prstGeom prst="rect">
            <a:avLst/>
          </a:prstGeom>
          <a:noFill/>
        </p:spPr>
        <p:txBody>
          <a:bodyPr wrap="square" rtlCol="0">
            <a:spAutoFit/>
          </a:bodyPr>
          <a:lstStyle/>
          <a:p>
            <a:r>
              <a:rPr lang="en-US" sz="2800" dirty="0" smtClean="0">
                <a:solidFill>
                  <a:schemeClr val="bg1"/>
                </a:solidFill>
                <a:latin typeface="Arial Black" pitchFamily="34" charset="0"/>
              </a:rPr>
              <a:t>1 </a:t>
            </a:r>
            <a:r>
              <a:rPr lang="en-US" sz="2800" dirty="0" err="1" smtClean="0">
                <a:solidFill>
                  <a:schemeClr val="bg1"/>
                </a:solidFill>
                <a:latin typeface="Arial Black" pitchFamily="34" charset="0"/>
              </a:rPr>
              <a:t>lidar</a:t>
            </a:r>
            <a:r>
              <a:rPr lang="en-US" sz="2800" dirty="0" smtClean="0">
                <a:solidFill>
                  <a:schemeClr val="bg1"/>
                </a:solidFill>
                <a:latin typeface="Arial Black" pitchFamily="34" charset="0"/>
              </a:rPr>
              <a:t> height</a:t>
            </a:r>
            <a:endParaRPr lang="en-US" sz="2800" dirty="0">
              <a:solidFill>
                <a:schemeClr val="bg1"/>
              </a:solidFill>
              <a:latin typeface="Arial Black"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Biomass</a:t>
            </a:r>
            <a:endParaRPr lang="en-US" dirty="0">
              <a:effectLst/>
            </a:endParaRPr>
          </a:p>
        </p:txBody>
      </p:sp>
      <p:sp>
        <p:nvSpPr>
          <p:cNvPr id="3" name="Content Placeholder 2"/>
          <p:cNvSpPr>
            <a:spLocks noGrp="1"/>
          </p:cNvSpPr>
          <p:nvPr>
            <p:ph idx="1"/>
          </p:nvPr>
        </p:nvSpPr>
        <p:spPr>
          <a:xfrm>
            <a:off x="4953000" y="4271191"/>
            <a:ext cx="3581400" cy="1752600"/>
          </a:xfrm>
        </p:spPr>
        <p:txBody>
          <a:bodyPr>
            <a:normAutofit/>
          </a:bodyPr>
          <a:lstStyle/>
          <a:p>
            <a:pPr marL="0">
              <a:buNone/>
            </a:pPr>
            <a:r>
              <a:rPr lang="en-US" sz="2000" dirty="0" smtClean="0"/>
              <a:t>biomass=</a:t>
            </a:r>
          </a:p>
          <a:p>
            <a:pPr marL="0">
              <a:buNone/>
            </a:pPr>
            <a:r>
              <a:rPr lang="en-US" sz="2000" dirty="0" smtClean="0"/>
              <a:t>125.492+(0.484*remote biomass estimation) </a:t>
            </a:r>
          </a:p>
          <a:p>
            <a:pPr marL="0">
              <a:buNone/>
            </a:pPr>
            <a:endParaRPr lang="en-US" sz="1200" dirty="0" smtClean="0"/>
          </a:p>
          <a:p>
            <a:pPr marL="0">
              <a:buNone/>
            </a:pPr>
            <a:r>
              <a:rPr lang="en-US" sz="1800" dirty="0" smtClean="0"/>
              <a:t>R</a:t>
            </a:r>
            <a:r>
              <a:rPr lang="en-US" sz="1800" baseline="30000" dirty="0" smtClean="0"/>
              <a:t>2</a:t>
            </a:r>
            <a:r>
              <a:rPr lang="en-US" sz="1800" dirty="0" smtClean="0"/>
              <a:t>=0.499, p=0.022 </a:t>
            </a:r>
          </a:p>
          <a:p>
            <a:pPr marL="0">
              <a:buNone/>
            </a:pPr>
            <a:endParaRPr lang="en-US" sz="2000" dirty="0" smtClean="0"/>
          </a:p>
          <a:p>
            <a:pPr marL="0">
              <a:buNone/>
            </a:pPr>
            <a:endParaRPr lang="en-US" sz="2000" dirty="0" smtClean="0"/>
          </a:p>
          <a:p>
            <a:pPr marL="0">
              <a:buNone/>
            </a:pPr>
            <a:endParaRPr lang="en-US" sz="1600" dirty="0" smtClean="0"/>
          </a:p>
        </p:txBody>
      </p:sp>
      <p:sp>
        <p:nvSpPr>
          <p:cNvPr id="4" name="Slide Number Placeholder 3"/>
          <p:cNvSpPr>
            <a:spLocks noGrp="1"/>
          </p:cNvSpPr>
          <p:nvPr>
            <p:ph type="sldNum" sz="quarter" idx="12"/>
          </p:nvPr>
        </p:nvSpPr>
        <p:spPr/>
        <p:txBody>
          <a:bodyPr/>
          <a:lstStyle/>
          <a:p>
            <a:fld id="{3EEC4A77-E272-4C69-A130-155F58165FD8}" type="slidenum">
              <a:rPr lang="en-US" smtClean="0"/>
              <a:pPr/>
              <a:t>18</a:t>
            </a:fld>
            <a:endParaRPr lang="en-US"/>
          </a:p>
        </p:txBody>
      </p:sp>
      <p:pic>
        <p:nvPicPr>
          <p:cNvPr id="6146" name="Picture 2"/>
          <p:cNvPicPr>
            <a:picLocks noChangeAspect="1" noChangeArrowheads="1"/>
          </p:cNvPicPr>
          <p:nvPr/>
        </p:nvPicPr>
        <p:blipFill>
          <a:blip r:embed="rId2" cstate="print"/>
          <a:srcRect/>
          <a:stretch>
            <a:fillRect/>
          </a:stretch>
        </p:blipFill>
        <p:spPr bwMode="auto">
          <a:xfrm>
            <a:off x="152400" y="2590204"/>
            <a:ext cx="3923927" cy="3145290"/>
          </a:xfrm>
          <a:prstGeom prst="rect">
            <a:avLst/>
          </a:prstGeom>
          <a:noFill/>
          <a:ln w="9525">
            <a:noFill/>
            <a:miter lim="800000"/>
            <a:headEnd/>
            <a:tailEnd/>
          </a:ln>
        </p:spPr>
      </p:pic>
      <p:graphicFrame>
        <p:nvGraphicFramePr>
          <p:cNvPr id="8" name="Chart 7"/>
          <p:cNvGraphicFramePr>
            <a:graphicFrameLocks/>
          </p:cNvGraphicFramePr>
          <p:nvPr>
            <p:extLst>
              <p:ext uri="{D42A27DB-BD31-4B8C-83A1-F6EECF244321}">
                <p14:modId xmlns:p14="http://schemas.microsoft.com/office/powerpoint/2010/main" xmlns="" val="587008704"/>
              </p:ext>
            </p:extLst>
          </p:nvPr>
        </p:nvGraphicFramePr>
        <p:xfrm>
          <a:off x="4191000" y="1447800"/>
          <a:ext cx="4953000" cy="2895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173162"/>
          </a:xfrm>
        </p:spPr>
        <p:txBody>
          <a:bodyPr>
            <a:normAutofit/>
          </a:bodyPr>
          <a:lstStyle/>
          <a:p>
            <a:r>
              <a:rPr lang="en-US" dirty="0" smtClean="0">
                <a:effectLst/>
              </a:rPr>
              <a:t>Methodology test</a:t>
            </a:r>
            <a:endParaRPr lang="en-US" dirty="0">
              <a:effectLst/>
            </a:endParaRPr>
          </a:p>
        </p:txBody>
      </p:sp>
      <p:sp>
        <p:nvSpPr>
          <p:cNvPr id="3" name="Content Placeholder 2"/>
          <p:cNvSpPr>
            <a:spLocks noGrp="1"/>
          </p:cNvSpPr>
          <p:nvPr>
            <p:ph idx="1"/>
          </p:nvPr>
        </p:nvSpPr>
        <p:spPr>
          <a:xfrm>
            <a:off x="457200" y="4953000"/>
            <a:ext cx="7848600" cy="1066800"/>
          </a:xfrm>
        </p:spPr>
        <p:txBody>
          <a:bodyPr>
            <a:normAutofit/>
          </a:bodyPr>
          <a:lstStyle/>
          <a:p>
            <a:r>
              <a:rPr lang="en-US" sz="2400" dirty="0" smtClean="0"/>
              <a:t>Red bars = data that reflects actual stem density or %red oak     (R</a:t>
            </a:r>
            <a:r>
              <a:rPr lang="en-US" sz="2400" baseline="30000" dirty="0" smtClean="0"/>
              <a:t>2</a:t>
            </a:r>
            <a:r>
              <a:rPr lang="en-US" sz="2400" dirty="0" smtClean="0"/>
              <a:t>=0.74)</a:t>
            </a:r>
            <a:endParaRPr lang="en-US" sz="2400" dirty="0"/>
          </a:p>
        </p:txBody>
      </p:sp>
      <p:sp>
        <p:nvSpPr>
          <p:cNvPr id="4" name="Slide Number Placeholder 3"/>
          <p:cNvSpPr>
            <a:spLocks noGrp="1"/>
          </p:cNvSpPr>
          <p:nvPr>
            <p:ph type="sldNum" sz="quarter" idx="12"/>
          </p:nvPr>
        </p:nvSpPr>
        <p:spPr/>
        <p:txBody>
          <a:bodyPr/>
          <a:lstStyle/>
          <a:p>
            <a:fld id="{3EEC4A77-E272-4C69-A130-155F58165FD8}" type="slidenum">
              <a:rPr lang="en-US" smtClean="0"/>
              <a:pPr/>
              <a:t>19</a:t>
            </a:fld>
            <a:endParaRPr lang="en-US"/>
          </a:p>
        </p:txBody>
      </p:sp>
      <p:graphicFrame>
        <p:nvGraphicFramePr>
          <p:cNvPr id="8" name="Chart 7"/>
          <p:cNvGraphicFramePr>
            <a:graphicFrameLocks/>
          </p:cNvGraphicFramePr>
          <p:nvPr>
            <p:extLst>
              <p:ext uri="{D42A27DB-BD31-4B8C-83A1-F6EECF244321}">
                <p14:modId xmlns:p14="http://schemas.microsoft.com/office/powerpoint/2010/main" xmlns="" val="688382894"/>
              </p:ext>
            </p:extLst>
          </p:nvPr>
        </p:nvGraphicFramePr>
        <p:xfrm>
          <a:off x="1447800" y="1600200"/>
          <a:ext cx="7086600" cy="3352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113961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rPr>
              <a:t>Outline</a:t>
            </a:r>
            <a:endParaRPr lang="en-US" dirty="0">
              <a:effectLst/>
            </a:endParaRPr>
          </a:p>
        </p:txBody>
      </p:sp>
      <p:sp>
        <p:nvSpPr>
          <p:cNvPr id="3" name="TextBox 2"/>
          <p:cNvSpPr txBox="1"/>
          <p:nvPr/>
        </p:nvSpPr>
        <p:spPr>
          <a:xfrm>
            <a:off x="1143000" y="2133600"/>
            <a:ext cx="4662458" cy="4555093"/>
          </a:xfrm>
          <a:prstGeom prst="rect">
            <a:avLst/>
          </a:prstGeom>
          <a:noFill/>
        </p:spPr>
        <p:txBody>
          <a:bodyPr wrap="square" rtlCol="0">
            <a:spAutoFit/>
          </a:bodyPr>
          <a:lstStyle/>
          <a:p>
            <a:pPr marL="342900" indent="-342900">
              <a:spcAft>
                <a:spcPts val="1200"/>
              </a:spcAft>
              <a:buFont typeface="Arial" pitchFamily="34" charset="0"/>
              <a:buChar char="•"/>
            </a:pPr>
            <a:r>
              <a:rPr lang="en-US" sz="3600" dirty="0" smtClean="0">
                <a:solidFill>
                  <a:schemeClr val="bg1"/>
                </a:solidFill>
                <a:latin typeface="Arial Black" pitchFamily="34" charset="0"/>
              </a:rPr>
              <a:t>Objective</a:t>
            </a:r>
          </a:p>
          <a:p>
            <a:pPr marL="342900" indent="-342900">
              <a:spcAft>
                <a:spcPts val="1200"/>
              </a:spcAft>
              <a:buFont typeface="Arial" pitchFamily="34" charset="0"/>
              <a:buChar char="•"/>
            </a:pPr>
            <a:r>
              <a:rPr lang="en-US" sz="3600" dirty="0" smtClean="0">
                <a:solidFill>
                  <a:schemeClr val="bg1"/>
                </a:solidFill>
                <a:latin typeface="Arial Black" pitchFamily="34" charset="0"/>
              </a:rPr>
              <a:t>Background</a:t>
            </a:r>
          </a:p>
          <a:p>
            <a:pPr marL="342900" indent="-342900">
              <a:spcAft>
                <a:spcPts val="1200"/>
              </a:spcAft>
              <a:buFont typeface="Arial" pitchFamily="34" charset="0"/>
              <a:buChar char="•"/>
            </a:pPr>
            <a:r>
              <a:rPr lang="en-US" sz="3600" dirty="0" smtClean="0">
                <a:solidFill>
                  <a:schemeClr val="bg1"/>
                </a:solidFill>
                <a:latin typeface="Arial Black" pitchFamily="34" charset="0"/>
              </a:rPr>
              <a:t>Height </a:t>
            </a:r>
          </a:p>
          <a:p>
            <a:pPr marL="342900" indent="-342900">
              <a:spcAft>
                <a:spcPts val="1200"/>
              </a:spcAft>
              <a:buFont typeface="Arial" pitchFamily="34" charset="0"/>
              <a:buChar char="•"/>
            </a:pPr>
            <a:r>
              <a:rPr lang="en-US" sz="3600" dirty="0" smtClean="0">
                <a:solidFill>
                  <a:schemeClr val="bg1"/>
                </a:solidFill>
                <a:latin typeface="Arial Black" pitchFamily="34" charset="0"/>
              </a:rPr>
              <a:t>Biomass</a:t>
            </a:r>
          </a:p>
          <a:p>
            <a:pPr marL="342900" indent="-342900">
              <a:spcAft>
                <a:spcPts val="1200"/>
              </a:spcAft>
              <a:buFont typeface="Arial" pitchFamily="34" charset="0"/>
              <a:buChar char="•"/>
            </a:pPr>
            <a:r>
              <a:rPr lang="en-US" sz="3600" dirty="0" smtClean="0">
                <a:solidFill>
                  <a:schemeClr val="bg1"/>
                </a:solidFill>
                <a:latin typeface="Arial Black" pitchFamily="34" charset="0"/>
              </a:rPr>
              <a:t>Conclusion</a:t>
            </a:r>
          </a:p>
          <a:p>
            <a:pPr marL="342900" indent="-342900"/>
            <a:endParaRPr lang="en-US" sz="3200" dirty="0" smtClean="0">
              <a:solidFill>
                <a:schemeClr val="bg1"/>
              </a:solidFill>
              <a:latin typeface="Arial Black" pitchFamily="34" charset="0"/>
            </a:endParaRPr>
          </a:p>
          <a:p>
            <a:pPr marL="342900" indent="-342900"/>
            <a:endParaRPr lang="en-US" sz="2800" dirty="0" smtClean="0">
              <a:solidFill>
                <a:schemeClr val="bg1"/>
              </a:solidFill>
            </a:endParaRPr>
          </a:p>
        </p:txBody>
      </p:sp>
      <p:sp>
        <p:nvSpPr>
          <p:cNvPr id="4" name="Slide Number Placeholder 3"/>
          <p:cNvSpPr>
            <a:spLocks noGrp="1"/>
          </p:cNvSpPr>
          <p:nvPr>
            <p:ph type="sldNum" sz="quarter" idx="12"/>
          </p:nvPr>
        </p:nvSpPr>
        <p:spPr/>
        <p:txBody>
          <a:bodyPr/>
          <a:lstStyle/>
          <a:p>
            <a:fld id="{3EEC4A77-E272-4C69-A130-155F58165FD8}" type="slidenum">
              <a:rPr lang="en-US" smtClean="0"/>
              <a:pPr/>
              <a:t>2</a:t>
            </a:fld>
            <a:endParaRPr lang="en-US"/>
          </a:p>
        </p:txBody>
      </p:sp>
      <p:pic>
        <p:nvPicPr>
          <p:cNvPr id="3074" name="Picture 2" descr="C:\Documents and Settings\dlaflower\Desktop\100_244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4464" y="247029"/>
            <a:ext cx="2857500" cy="38100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Documents and Settings\dlaflower\Desktop\100_246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0" y="4495800"/>
            <a:ext cx="2561166" cy="1920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Conclusions</a:t>
            </a:r>
            <a:endParaRPr lang="en-US" dirty="0">
              <a:effectLst/>
            </a:endParaRPr>
          </a:p>
        </p:txBody>
      </p:sp>
      <p:sp>
        <p:nvSpPr>
          <p:cNvPr id="4" name="Text Placeholder 3"/>
          <p:cNvSpPr>
            <a:spLocks noGrp="1"/>
          </p:cNvSpPr>
          <p:nvPr>
            <p:ph type="body" sz="half" idx="2"/>
          </p:nvPr>
        </p:nvSpPr>
        <p:spPr>
          <a:xfrm>
            <a:off x="1" y="1371600"/>
            <a:ext cx="4648200" cy="4953000"/>
          </a:xfrm>
        </p:spPr>
        <p:txBody>
          <a:bodyPr>
            <a:normAutofit/>
          </a:bodyPr>
          <a:lstStyle/>
          <a:p>
            <a:r>
              <a:rPr lang="en-US" dirty="0" smtClean="0">
                <a:ln>
                  <a:solidFill>
                    <a:schemeClr val="bg1"/>
                  </a:solidFill>
                </a:ln>
              </a:rPr>
              <a:t>We can:</a:t>
            </a:r>
          </a:p>
          <a:p>
            <a:pPr lvl="1"/>
            <a:r>
              <a:rPr lang="en-US" sz="2300" dirty="0" smtClean="0">
                <a:ln>
                  <a:solidFill>
                    <a:schemeClr val="bg1"/>
                  </a:solidFill>
                </a:ln>
              </a:rPr>
              <a:t>Use </a:t>
            </a:r>
            <a:r>
              <a:rPr lang="en-US" sz="2300" dirty="0" err="1" smtClean="0">
                <a:ln>
                  <a:solidFill>
                    <a:schemeClr val="bg1"/>
                  </a:solidFill>
                </a:ln>
              </a:rPr>
              <a:t>lidar</a:t>
            </a:r>
            <a:r>
              <a:rPr lang="en-US" sz="2300" dirty="0" smtClean="0">
                <a:ln>
                  <a:solidFill>
                    <a:schemeClr val="bg1"/>
                  </a:solidFill>
                </a:ln>
              </a:rPr>
              <a:t> to estimate stand height </a:t>
            </a:r>
          </a:p>
          <a:p>
            <a:pPr lvl="1"/>
            <a:r>
              <a:rPr lang="en-US" sz="2300" dirty="0" smtClean="0">
                <a:ln>
                  <a:solidFill>
                    <a:schemeClr val="bg1"/>
                  </a:solidFill>
                </a:ln>
              </a:rPr>
              <a:t>Estimate </a:t>
            </a:r>
            <a:r>
              <a:rPr lang="en-US" sz="2300" dirty="0" err="1" smtClean="0">
                <a:ln>
                  <a:solidFill>
                    <a:schemeClr val="bg1"/>
                  </a:solidFill>
                </a:ln>
              </a:rPr>
              <a:t>dbh</a:t>
            </a:r>
            <a:r>
              <a:rPr lang="en-US" sz="2300" dirty="0" smtClean="0">
                <a:ln>
                  <a:solidFill>
                    <a:schemeClr val="bg1"/>
                  </a:solidFill>
                </a:ln>
              </a:rPr>
              <a:t> from height </a:t>
            </a:r>
            <a:r>
              <a:rPr lang="en-US" sz="1800" dirty="0" smtClean="0">
                <a:ln>
                  <a:solidFill>
                    <a:schemeClr val="bg1"/>
                  </a:solidFill>
                </a:ln>
              </a:rPr>
              <a:t>(For most species)</a:t>
            </a:r>
            <a:endParaRPr lang="en-US" sz="2300" dirty="0" smtClean="0">
              <a:ln>
                <a:solidFill>
                  <a:schemeClr val="bg1"/>
                </a:solidFill>
              </a:ln>
            </a:endParaRPr>
          </a:p>
          <a:p>
            <a:pPr marL="137160" indent="0">
              <a:buNone/>
            </a:pPr>
            <a:endParaRPr lang="en-US" sz="2800" dirty="0" smtClean="0">
              <a:ln>
                <a:solidFill>
                  <a:schemeClr val="bg1"/>
                </a:solidFill>
              </a:ln>
            </a:endParaRPr>
          </a:p>
          <a:p>
            <a:r>
              <a:rPr lang="en-US" sz="2800" dirty="0" smtClean="0">
                <a:ln>
                  <a:solidFill>
                    <a:schemeClr val="bg1"/>
                  </a:solidFill>
                </a:ln>
              </a:rPr>
              <a:t>To estimate biomass</a:t>
            </a:r>
          </a:p>
          <a:p>
            <a:pPr lvl="1"/>
            <a:r>
              <a:rPr lang="en-US" sz="2400" dirty="0" smtClean="0">
                <a:ln>
                  <a:solidFill>
                    <a:schemeClr val="bg1"/>
                  </a:solidFill>
                </a:ln>
              </a:rPr>
              <a:t>We need:</a:t>
            </a:r>
          </a:p>
          <a:p>
            <a:pPr lvl="2"/>
            <a:r>
              <a:rPr lang="en-US" sz="2100" dirty="0" smtClean="0">
                <a:ln>
                  <a:solidFill>
                    <a:schemeClr val="bg1"/>
                  </a:solidFill>
                </a:ln>
              </a:rPr>
              <a:t>More data</a:t>
            </a:r>
          </a:p>
          <a:p>
            <a:pPr lvl="2"/>
            <a:r>
              <a:rPr lang="en-US" sz="2100" dirty="0" smtClean="0">
                <a:ln>
                  <a:solidFill>
                    <a:schemeClr val="bg1"/>
                  </a:solidFill>
                </a:ln>
              </a:rPr>
              <a:t>Improve consistency</a:t>
            </a:r>
          </a:p>
          <a:p>
            <a:pPr lvl="3">
              <a:buNone/>
            </a:pPr>
            <a:endParaRPr lang="en-US" sz="1800" dirty="0" smtClean="0">
              <a:ln>
                <a:solidFill>
                  <a:schemeClr val="bg1"/>
                </a:solidFill>
              </a:ln>
            </a:endParaRPr>
          </a:p>
          <a:p>
            <a:endParaRPr lang="en-US" sz="2400" dirty="0">
              <a:ln>
                <a:solidFill>
                  <a:schemeClr val="bg1"/>
                </a:solidFill>
              </a:ln>
            </a:endParaRPr>
          </a:p>
          <a:p>
            <a:pPr marL="137160" indent="0">
              <a:buNone/>
            </a:pPr>
            <a:endParaRPr lang="en-US" sz="2000" dirty="0" smtClean="0">
              <a:ln>
                <a:solidFill>
                  <a:schemeClr val="bg1"/>
                </a:solidFill>
              </a:ln>
            </a:endParaRPr>
          </a:p>
        </p:txBody>
      </p:sp>
      <p:sp>
        <p:nvSpPr>
          <p:cNvPr id="5" name="Slide Number Placeholder 4"/>
          <p:cNvSpPr>
            <a:spLocks noGrp="1"/>
          </p:cNvSpPr>
          <p:nvPr>
            <p:ph type="sldNum" sz="quarter" idx="12"/>
          </p:nvPr>
        </p:nvSpPr>
        <p:spPr/>
        <p:txBody>
          <a:bodyPr/>
          <a:lstStyle/>
          <a:p>
            <a:fld id="{3497D628-CF7F-4515-A08B-E08219B159B8}" type="slidenum">
              <a:rPr lang="en-US" smtClean="0"/>
              <a:pPr/>
              <a:t>20</a:t>
            </a:fld>
            <a:endParaRPr lang="en-US" dirty="0"/>
          </a:p>
        </p:txBody>
      </p:sp>
      <p:pic>
        <p:nvPicPr>
          <p:cNvPr id="8" name="Picture 2" descr="G:\photo2.JPG"/>
          <p:cNvPicPr>
            <a:picLocks noChangeAspect="1" noChangeArrowheads="1"/>
          </p:cNvPicPr>
          <p:nvPr/>
        </p:nvPicPr>
        <p:blipFill>
          <a:blip r:embed="rId2" cstate="print">
            <a:extLst/>
          </a:blip>
          <a:srcRect/>
          <a:stretch>
            <a:fillRect/>
          </a:stretch>
        </p:blipFill>
        <p:spPr bwMode="auto">
          <a:xfrm>
            <a:off x="4405648" y="2312831"/>
            <a:ext cx="4572000" cy="3429000"/>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279525"/>
          </a:xfrm>
        </p:spPr>
        <p:txBody>
          <a:bodyPr/>
          <a:lstStyle/>
          <a:p>
            <a:r>
              <a:rPr lang="en-US" dirty="0" smtClean="0">
                <a:effectLst/>
              </a:rPr>
              <a:t>References</a:t>
            </a:r>
            <a:endParaRPr lang="en-US" dirty="0">
              <a:effectLst/>
            </a:endParaRPr>
          </a:p>
        </p:txBody>
      </p:sp>
      <p:sp>
        <p:nvSpPr>
          <p:cNvPr id="4" name="Text Placeholder 3"/>
          <p:cNvSpPr>
            <a:spLocks noGrp="1"/>
          </p:cNvSpPr>
          <p:nvPr>
            <p:ph type="body" sz="half" idx="2"/>
          </p:nvPr>
        </p:nvSpPr>
        <p:spPr>
          <a:xfrm>
            <a:off x="304801" y="1447800"/>
            <a:ext cx="8540750" cy="5105400"/>
          </a:xfrm>
        </p:spPr>
        <p:txBody>
          <a:bodyPr>
            <a:normAutofit fontScale="47500" lnSpcReduction="20000"/>
          </a:bodyPr>
          <a:lstStyle/>
          <a:p>
            <a:r>
              <a:rPr lang="en-US" sz="2900" b="1" dirty="0" err="1" smtClean="0">
                <a:latin typeface="Arial" pitchFamily="34" charset="0"/>
                <a:cs typeface="Arial" pitchFamily="34" charset="0"/>
              </a:rPr>
              <a:t>Birdsey</a:t>
            </a:r>
            <a:r>
              <a:rPr lang="en-US" sz="2900" b="1" dirty="0" smtClean="0">
                <a:latin typeface="Arial" pitchFamily="34" charset="0"/>
                <a:cs typeface="Arial" pitchFamily="34" charset="0"/>
              </a:rPr>
              <a:t>, R.A. 1992.  Carbon storage and accumulation in the United States forest ecosystems.  USDA (United States Department of Agriculture) Forest Service </a:t>
            </a:r>
            <a:r>
              <a:rPr lang="en-US" sz="2900" b="1" dirty="0" err="1" smtClean="0">
                <a:latin typeface="Arial" pitchFamily="34" charset="0"/>
                <a:cs typeface="Arial" pitchFamily="34" charset="0"/>
              </a:rPr>
              <a:t>GenTech</a:t>
            </a:r>
            <a:r>
              <a:rPr lang="en-US" sz="2900" b="1" dirty="0" smtClean="0">
                <a:latin typeface="Arial" pitchFamily="34" charset="0"/>
                <a:cs typeface="Arial" pitchFamily="34" charset="0"/>
              </a:rPr>
              <a:t> Report WO-59.</a:t>
            </a:r>
          </a:p>
          <a:p>
            <a:endParaRPr lang="en-US" sz="2900" b="1" dirty="0" smtClean="0">
              <a:latin typeface="Arial" pitchFamily="34" charset="0"/>
              <a:cs typeface="Arial" pitchFamily="34" charset="0"/>
            </a:endParaRPr>
          </a:p>
          <a:p>
            <a:r>
              <a:rPr lang="en-US" sz="2900" b="1" dirty="0" smtClean="0">
                <a:latin typeface="Arial" pitchFamily="34" charset="0"/>
                <a:cs typeface="Arial" pitchFamily="34" charset="0"/>
              </a:rPr>
              <a:t>Brown, S.  2002.  Measuring carbon in forests:  current status and future challenges.  Environmental Pollution 116:363-372.</a:t>
            </a:r>
          </a:p>
          <a:p>
            <a:endParaRPr lang="en-US" sz="2900" b="1" dirty="0" smtClean="0">
              <a:latin typeface="Arial" pitchFamily="34" charset="0"/>
              <a:cs typeface="Arial" pitchFamily="34" charset="0"/>
            </a:endParaRPr>
          </a:p>
          <a:p>
            <a:r>
              <a:rPr lang="en-US" sz="2900" b="1" dirty="0" smtClean="0">
                <a:latin typeface="Arial" pitchFamily="34" charset="0"/>
                <a:cs typeface="Arial" pitchFamily="34" charset="0"/>
              </a:rPr>
              <a:t>IPCC (Intergovernmental Panel Climate Change).  2000.  Good practice guidance and uncertainty management in national greenhouse gas inventories LULUCF (Land use…).  IPCC Task Force on National Greenhouse Gas Inventories.</a:t>
            </a:r>
          </a:p>
          <a:p>
            <a:endParaRPr lang="en-US" sz="2900" b="1" dirty="0" smtClean="0">
              <a:latin typeface="Arial" pitchFamily="34" charset="0"/>
              <a:cs typeface="Arial" pitchFamily="34" charset="0"/>
            </a:endParaRPr>
          </a:p>
          <a:p>
            <a:r>
              <a:rPr lang="en-US" sz="2900" b="1" dirty="0" smtClean="0">
                <a:latin typeface="Arial" pitchFamily="34" charset="0"/>
                <a:cs typeface="Arial" pitchFamily="34" charset="0"/>
              </a:rPr>
              <a:t>Jenkins, J.C., D.C. </a:t>
            </a:r>
            <a:r>
              <a:rPr lang="en-US" sz="2900" b="1" dirty="0" err="1" smtClean="0">
                <a:latin typeface="Arial" pitchFamily="34" charset="0"/>
                <a:cs typeface="Arial" pitchFamily="34" charset="0"/>
              </a:rPr>
              <a:t>Chojnacky</a:t>
            </a:r>
            <a:r>
              <a:rPr lang="en-US" sz="2900" b="1" dirty="0" smtClean="0">
                <a:latin typeface="Arial" pitchFamily="34" charset="0"/>
                <a:cs typeface="Arial" pitchFamily="34" charset="0"/>
              </a:rPr>
              <a:t>, L.S. Heath, and R.A. </a:t>
            </a:r>
            <a:r>
              <a:rPr lang="en-US" sz="2900" b="1" dirty="0" err="1" smtClean="0">
                <a:latin typeface="Arial" pitchFamily="34" charset="0"/>
                <a:cs typeface="Arial" pitchFamily="34" charset="0"/>
              </a:rPr>
              <a:t>Birdsey</a:t>
            </a:r>
            <a:r>
              <a:rPr lang="en-US" sz="2900" b="1" dirty="0" smtClean="0">
                <a:latin typeface="Arial" pitchFamily="34" charset="0"/>
                <a:cs typeface="Arial" pitchFamily="34" charset="0"/>
              </a:rPr>
              <a:t>. 2004.  Comprehensive database of diameter-based biomass regressions for North American tree species.  USDA Forest Service Northeastern Research Station General Technical Report NE-319.</a:t>
            </a:r>
          </a:p>
          <a:p>
            <a:endParaRPr lang="en-US" sz="2900" b="1" dirty="0" smtClean="0">
              <a:latin typeface="Arial" pitchFamily="34" charset="0"/>
              <a:cs typeface="Arial" pitchFamily="34" charset="0"/>
            </a:endParaRPr>
          </a:p>
          <a:p>
            <a:r>
              <a:rPr lang="en-US" sz="2900" b="1" dirty="0" err="1" smtClean="0">
                <a:latin typeface="Arial" pitchFamily="34" charset="0"/>
                <a:cs typeface="Arial" pitchFamily="34" charset="0"/>
              </a:rPr>
              <a:t>Millette</a:t>
            </a:r>
            <a:r>
              <a:rPr lang="en-US" sz="2900" b="1" dirty="0" smtClean="0">
                <a:latin typeface="Arial" pitchFamily="34" charset="0"/>
                <a:cs typeface="Arial" pitchFamily="34" charset="0"/>
              </a:rPr>
              <a:t> and Hayward (2005).  Detailed forest stand metrics taken from AIMS-1 sensor data.  ASPRS annual conference.  Baltimore, MD. </a:t>
            </a:r>
          </a:p>
          <a:p>
            <a:endParaRPr lang="en-US" sz="2900" b="1" dirty="0" smtClean="0">
              <a:latin typeface="Arial" pitchFamily="34" charset="0"/>
              <a:cs typeface="Arial" pitchFamily="34" charset="0"/>
            </a:endParaRPr>
          </a:p>
          <a:p>
            <a:r>
              <a:rPr lang="en-US" sz="2900" b="1" dirty="0" smtClean="0">
                <a:latin typeface="Arial" pitchFamily="34" charset="0"/>
                <a:cs typeface="Arial" pitchFamily="34" charset="0"/>
              </a:rPr>
              <a:t>Olson, J.S., J.A. Watts, and L.J. Allison.  1983.  Carbon in live vegetation of major world ecosystems.  Oak Ridge National Laboratory, Environmental Sciences Division Publication 1997.  NCFMP (North Carolina Floodplain Mapping Program).  2003.  Lidar and Digital Elevation Data. </a:t>
            </a:r>
            <a:r>
              <a:rPr lang="en-US" sz="2900" b="1" u="sng" dirty="0" smtClean="0">
                <a:latin typeface="Arial" pitchFamily="34" charset="0"/>
                <a:cs typeface="Arial" pitchFamily="34" charset="0"/>
              </a:rPr>
              <a:t>www.ncfloodmaps.com/pubdocs/lidar_final_jan03.pdf</a:t>
            </a:r>
            <a:r>
              <a:rPr lang="en-US" sz="2900" b="1" dirty="0" smtClean="0">
                <a:latin typeface="Arial" pitchFamily="34" charset="0"/>
                <a:cs typeface="Arial" pitchFamily="34" charset="0"/>
              </a:rPr>
              <a:t> (accessed 12/2011).</a:t>
            </a:r>
          </a:p>
          <a:p>
            <a:endParaRPr lang="en-US" dirty="0"/>
          </a:p>
        </p:txBody>
      </p:sp>
      <p:sp>
        <p:nvSpPr>
          <p:cNvPr id="5" name="Slide Number Placeholder 4"/>
          <p:cNvSpPr>
            <a:spLocks noGrp="1"/>
          </p:cNvSpPr>
          <p:nvPr>
            <p:ph type="sldNum" sz="quarter" idx="12"/>
          </p:nvPr>
        </p:nvSpPr>
        <p:spPr/>
        <p:txBody>
          <a:bodyPr/>
          <a:lstStyle/>
          <a:p>
            <a:fld id="{3497D628-CF7F-4515-A08B-E08219B159B8}" type="slidenum">
              <a:rPr lang="en-US" smtClean="0"/>
              <a:pPr/>
              <a:t>21</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Acknowledgments</a:t>
            </a:r>
            <a:endParaRPr lang="en-US" dirty="0">
              <a:effectLst/>
            </a:endParaRPr>
          </a:p>
        </p:txBody>
      </p:sp>
      <p:sp>
        <p:nvSpPr>
          <p:cNvPr id="4" name="Text Placeholder 3"/>
          <p:cNvSpPr>
            <a:spLocks noGrp="1"/>
          </p:cNvSpPr>
          <p:nvPr>
            <p:ph type="body" sz="half" idx="2"/>
          </p:nvPr>
        </p:nvSpPr>
        <p:spPr>
          <a:xfrm>
            <a:off x="2819400" y="1524000"/>
            <a:ext cx="3927475" cy="5105400"/>
          </a:xfrm>
        </p:spPr>
        <p:txBody>
          <a:bodyPr>
            <a:normAutofit fontScale="55000" lnSpcReduction="20000"/>
          </a:bodyPr>
          <a:lstStyle/>
          <a:p>
            <a:pPr algn="ctr">
              <a:buNone/>
            </a:pPr>
            <a:r>
              <a:rPr lang="en-US" sz="5100" dirty="0" smtClean="0"/>
              <a:t>Thomas </a:t>
            </a:r>
            <a:r>
              <a:rPr lang="en-US" sz="5100" dirty="0" err="1" smtClean="0"/>
              <a:t>Millette</a:t>
            </a:r>
            <a:endParaRPr lang="en-US" sz="5100" dirty="0" smtClean="0"/>
          </a:p>
          <a:p>
            <a:pPr algn="ctr">
              <a:buNone/>
            </a:pPr>
            <a:r>
              <a:rPr lang="en-US" sz="5100" dirty="0" smtClean="0"/>
              <a:t>Eugenio </a:t>
            </a:r>
            <a:r>
              <a:rPr lang="en-US" sz="5100" dirty="0" err="1" smtClean="0"/>
              <a:t>Marcano</a:t>
            </a:r>
            <a:endParaRPr lang="en-US" sz="5100" dirty="0" smtClean="0"/>
          </a:p>
          <a:p>
            <a:pPr algn="ctr">
              <a:buNone/>
            </a:pPr>
            <a:r>
              <a:rPr lang="en-US" sz="3400" dirty="0" smtClean="0"/>
              <a:t>HHMI</a:t>
            </a:r>
          </a:p>
          <a:p>
            <a:pPr algn="ctr">
              <a:buNone/>
            </a:pPr>
            <a:r>
              <a:rPr lang="en-US" sz="3400" dirty="0" smtClean="0"/>
              <a:t>Center for the Environment</a:t>
            </a:r>
          </a:p>
          <a:p>
            <a:pPr algn="ctr">
              <a:buNone/>
            </a:pPr>
            <a:r>
              <a:rPr lang="en-US" dirty="0" smtClean="0"/>
              <a:t>Martha </a:t>
            </a:r>
            <a:r>
              <a:rPr lang="en-US" dirty="0" err="1" smtClean="0"/>
              <a:t>Hoopes</a:t>
            </a:r>
            <a:endParaRPr lang="en-US" dirty="0" smtClean="0"/>
          </a:p>
          <a:p>
            <a:pPr algn="ctr">
              <a:buNone/>
            </a:pPr>
            <a:r>
              <a:rPr lang="en-US" dirty="0" err="1" smtClean="0"/>
              <a:t>Linnea</a:t>
            </a:r>
            <a:r>
              <a:rPr lang="en-US" dirty="0" smtClean="0"/>
              <a:t> Johnson</a:t>
            </a:r>
          </a:p>
          <a:p>
            <a:pPr algn="ctr">
              <a:buNone/>
            </a:pPr>
            <a:r>
              <a:rPr lang="en-US" dirty="0" smtClean="0"/>
              <a:t>Dana Rubin</a:t>
            </a:r>
          </a:p>
          <a:p>
            <a:pPr algn="ctr">
              <a:buNone/>
            </a:pPr>
            <a:r>
              <a:rPr lang="en-US" dirty="0" smtClean="0"/>
              <a:t>Paul </a:t>
            </a:r>
            <a:r>
              <a:rPr lang="en-US" dirty="0" err="1" smtClean="0"/>
              <a:t>Laflower</a:t>
            </a:r>
            <a:endParaRPr lang="en-US" dirty="0" smtClean="0"/>
          </a:p>
          <a:p>
            <a:pPr algn="ctr">
              <a:buNone/>
            </a:pPr>
            <a:r>
              <a:rPr lang="en-US" dirty="0" smtClean="0"/>
              <a:t>Josh </a:t>
            </a:r>
            <a:r>
              <a:rPr lang="en-US" dirty="0" err="1" smtClean="0"/>
              <a:t>Laflower</a:t>
            </a:r>
            <a:endParaRPr lang="en-US" dirty="0" smtClean="0"/>
          </a:p>
          <a:p>
            <a:pPr algn="ctr">
              <a:buNone/>
            </a:pPr>
            <a:r>
              <a:rPr lang="en-US" dirty="0"/>
              <a:t>David </a:t>
            </a:r>
            <a:r>
              <a:rPr lang="en-US" dirty="0" err="1"/>
              <a:t>Marcano</a:t>
            </a:r>
            <a:endParaRPr lang="en-US" dirty="0"/>
          </a:p>
          <a:p>
            <a:pPr algn="ctr">
              <a:buNone/>
            </a:pPr>
            <a:r>
              <a:rPr lang="en-US" dirty="0" smtClean="0"/>
              <a:t>Gabriel </a:t>
            </a:r>
            <a:r>
              <a:rPr lang="en-US" dirty="0" err="1" smtClean="0"/>
              <a:t>Marcano</a:t>
            </a:r>
            <a:endParaRPr lang="en-US" dirty="0" smtClean="0"/>
          </a:p>
          <a:p>
            <a:pPr algn="ctr">
              <a:buNone/>
            </a:pPr>
            <a:r>
              <a:rPr lang="en-US" dirty="0" smtClean="0"/>
              <a:t>Marshall </a:t>
            </a:r>
            <a:r>
              <a:rPr lang="en-US" dirty="0" err="1" smtClean="0"/>
              <a:t>Laflower</a:t>
            </a:r>
            <a:endParaRPr lang="en-US" dirty="0" smtClean="0"/>
          </a:p>
          <a:p>
            <a:pPr algn="ctr">
              <a:buNone/>
            </a:pPr>
            <a:r>
              <a:rPr lang="en-US" dirty="0" smtClean="0"/>
              <a:t>Skylar </a:t>
            </a:r>
            <a:r>
              <a:rPr lang="en-US" dirty="0" err="1" smtClean="0"/>
              <a:t>Supranaut</a:t>
            </a:r>
            <a:endParaRPr lang="en-US" dirty="0" smtClean="0"/>
          </a:p>
          <a:p>
            <a:pPr algn="ctr">
              <a:buNone/>
            </a:pPr>
            <a:r>
              <a:rPr lang="en-US" dirty="0" smtClean="0"/>
              <a:t>Erica Moody</a:t>
            </a:r>
          </a:p>
          <a:p>
            <a:pPr algn="ctr">
              <a:buNone/>
            </a:pPr>
            <a:r>
              <a:rPr lang="en-US" dirty="0" smtClean="0"/>
              <a:t>Erin Frick</a:t>
            </a:r>
          </a:p>
          <a:p>
            <a:pPr algn="ctr">
              <a:buNone/>
            </a:pPr>
            <a:r>
              <a:rPr lang="en-US" dirty="0" smtClean="0"/>
              <a:t>Dean </a:t>
            </a:r>
            <a:r>
              <a:rPr lang="en-US" dirty="0" err="1" smtClean="0"/>
              <a:t>Gamache</a:t>
            </a:r>
            <a:endParaRPr lang="en-US" dirty="0" smtClean="0"/>
          </a:p>
          <a:p>
            <a:pPr algn="ctr">
              <a:buNone/>
            </a:pPr>
            <a:r>
              <a:rPr lang="en-US" dirty="0" err="1" smtClean="0"/>
              <a:t>Yue</a:t>
            </a:r>
            <a:r>
              <a:rPr lang="en-US" dirty="0" smtClean="0"/>
              <a:t> Zhao</a:t>
            </a:r>
          </a:p>
          <a:p>
            <a:pPr algn="ctr">
              <a:buNone/>
            </a:pPr>
            <a:r>
              <a:rPr lang="en-US" dirty="0" smtClean="0"/>
              <a:t>Janice Gifford</a:t>
            </a:r>
          </a:p>
          <a:p>
            <a:pPr algn="ctr">
              <a:buNone/>
            </a:pPr>
            <a:r>
              <a:rPr lang="en-US" dirty="0" err="1" smtClean="0"/>
              <a:t>Umass</a:t>
            </a:r>
            <a:r>
              <a:rPr lang="en-US" dirty="0" smtClean="0"/>
              <a:t> </a:t>
            </a:r>
            <a:r>
              <a:rPr lang="en-US" dirty="0" err="1" smtClean="0"/>
              <a:t>Landeco</a:t>
            </a:r>
            <a:r>
              <a:rPr lang="en-US" dirty="0" smtClean="0"/>
              <a:t> Stats Advisors</a:t>
            </a:r>
          </a:p>
          <a:p>
            <a:endParaRPr lang="en-US" dirty="0" smtClean="0"/>
          </a:p>
          <a:p>
            <a:endParaRPr lang="en-US" dirty="0"/>
          </a:p>
        </p:txBody>
      </p:sp>
      <p:sp>
        <p:nvSpPr>
          <p:cNvPr id="5" name="Slide Number Placeholder 4"/>
          <p:cNvSpPr>
            <a:spLocks noGrp="1"/>
          </p:cNvSpPr>
          <p:nvPr>
            <p:ph type="sldNum" sz="quarter" idx="12"/>
          </p:nvPr>
        </p:nvSpPr>
        <p:spPr/>
        <p:txBody>
          <a:bodyPr/>
          <a:lstStyle/>
          <a:p>
            <a:fld id="{3497D628-CF7F-4515-A08B-E08219B159B8}" type="slidenum">
              <a:rPr lang="en-US" smtClean="0"/>
              <a:pPr/>
              <a:t>22</a:t>
            </a:fld>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rPr>
              <a:t>Determine individual trees</a:t>
            </a:r>
            <a:endParaRPr lang="en-US" dirty="0">
              <a:effectLst/>
            </a:endParaRPr>
          </a:p>
        </p:txBody>
      </p:sp>
      <p:sp>
        <p:nvSpPr>
          <p:cNvPr id="3" name="Text Placeholder 2"/>
          <p:cNvSpPr>
            <a:spLocks noGrp="1"/>
          </p:cNvSpPr>
          <p:nvPr>
            <p:ph type="body" idx="1"/>
          </p:nvPr>
        </p:nvSpPr>
        <p:spPr/>
        <p:txBody>
          <a:bodyPr/>
          <a:lstStyle/>
          <a:p>
            <a:pPr algn="ctr"/>
            <a:r>
              <a:rPr lang="en-US" dirty="0" smtClean="0"/>
              <a:t>Natural color</a:t>
            </a:r>
            <a:endParaRPr lang="en-US" dirty="0"/>
          </a:p>
        </p:txBody>
      </p:sp>
      <p:sp>
        <p:nvSpPr>
          <p:cNvPr id="4" name="Text Placeholder 3"/>
          <p:cNvSpPr>
            <a:spLocks noGrp="1"/>
          </p:cNvSpPr>
          <p:nvPr>
            <p:ph type="body" sz="half" idx="3"/>
          </p:nvPr>
        </p:nvSpPr>
        <p:spPr/>
        <p:txBody>
          <a:bodyPr>
            <a:normAutofit lnSpcReduction="10000"/>
          </a:bodyPr>
          <a:lstStyle/>
          <a:p>
            <a:pPr algn="ctr"/>
            <a:r>
              <a:rPr lang="en-US" dirty="0" smtClean="0"/>
              <a:t>Standard deviation stretch</a:t>
            </a:r>
            <a:endParaRPr lang="en-US" dirty="0"/>
          </a:p>
        </p:txBody>
      </p:sp>
      <p:sp>
        <p:nvSpPr>
          <p:cNvPr id="7" name="Slide Number Placeholder 6"/>
          <p:cNvSpPr>
            <a:spLocks noGrp="1"/>
          </p:cNvSpPr>
          <p:nvPr>
            <p:ph type="sldNum" sz="quarter" idx="12"/>
          </p:nvPr>
        </p:nvSpPr>
        <p:spPr/>
        <p:txBody>
          <a:bodyPr/>
          <a:lstStyle/>
          <a:p>
            <a:fld id="{3EEC4A77-E272-4C69-A130-155F58165FD8}" type="slidenum">
              <a:rPr lang="en-US" smtClean="0"/>
              <a:pPr/>
              <a:t>23</a:t>
            </a:fld>
            <a:endParaRPr lang="en-US"/>
          </a:p>
        </p:txBody>
      </p:sp>
      <p:pic>
        <p:nvPicPr>
          <p:cNvPr id="8" name="Content Placeholder 7"/>
          <p:cNvPicPr>
            <a:picLocks noGrp="1"/>
          </p:cNvPicPr>
          <p:nvPr>
            <p:ph sz="quarter"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1406" y="2362200"/>
            <a:ext cx="4031776" cy="3763963"/>
          </a:xfrm>
          <a:prstGeom prst="rect">
            <a:avLst/>
          </a:prstGeom>
          <a:noFill/>
          <a:ln>
            <a:noFill/>
          </a:ln>
        </p:spPr>
      </p:pic>
      <p:pic>
        <p:nvPicPr>
          <p:cNvPr id="9" name="Content Placeholder 8"/>
          <p:cNvPicPr>
            <a:picLocks noGrp="1"/>
          </p:cNvPicPr>
          <p:nvPr>
            <p:ph sz="quarter" idx="4"/>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5025" y="2393980"/>
            <a:ext cx="4041775" cy="3700402"/>
          </a:xfrm>
          <a:prstGeom prst="rect">
            <a:avLst/>
          </a:prstGeom>
          <a:noFill/>
          <a:ln>
            <a:noFill/>
          </a:ln>
        </p:spPr>
      </p:pic>
    </p:spTree>
    <p:extLst>
      <p:ext uri="{BB962C8B-B14F-4D97-AF65-F5344CB8AC3E}">
        <p14:creationId xmlns:p14="http://schemas.microsoft.com/office/powerpoint/2010/main" xmlns="" val="2101984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127125"/>
          </a:xfrm>
        </p:spPr>
        <p:txBody>
          <a:bodyPr/>
          <a:lstStyle/>
          <a:p>
            <a:r>
              <a:rPr lang="en-US" dirty="0" smtClean="0">
                <a:effectLst/>
              </a:rPr>
              <a:t>Sampling density</a:t>
            </a:r>
            <a:endParaRPr lang="en-US" dirty="0">
              <a:effectLst/>
            </a:endParaRPr>
          </a:p>
        </p:txBody>
      </p:sp>
      <p:sp>
        <p:nvSpPr>
          <p:cNvPr id="5" name="Slide Number Placeholder 4"/>
          <p:cNvSpPr>
            <a:spLocks noGrp="1"/>
          </p:cNvSpPr>
          <p:nvPr>
            <p:ph type="sldNum" sz="quarter" idx="12"/>
          </p:nvPr>
        </p:nvSpPr>
        <p:spPr/>
        <p:txBody>
          <a:bodyPr/>
          <a:lstStyle/>
          <a:p>
            <a:fld id="{3497D628-CF7F-4515-A08B-E08219B159B8}" type="slidenum">
              <a:rPr lang="en-US" smtClean="0"/>
              <a:pPr/>
              <a:t>24</a:t>
            </a:fld>
            <a:endParaRPr lang="en-US"/>
          </a:p>
        </p:txBody>
      </p:sp>
      <p:pic>
        <p:nvPicPr>
          <p:cNvPr id="2050" name="Picture 2"/>
          <p:cNvPicPr>
            <a:picLocks noChangeAspect="1" noChangeArrowheads="1"/>
          </p:cNvPicPr>
          <p:nvPr/>
        </p:nvPicPr>
        <p:blipFill>
          <a:blip r:embed="rId3" cstate="print"/>
          <a:srcRect l="4877" t="12477" r="5197" b="14217"/>
          <a:stretch>
            <a:fillRect/>
          </a:stretch>
        </p:blipFill>
        <p:spPr bwMode="auto">
          <a:xfrm>
            <a:off x="533400" y="1371600"/>
            <a:ext cx="3095625" cy="32004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13977" t="35065" r="7007" b="2928"/>
          <a:stretch>
            <a:fillRect/>
          </a:stretch>
        </p:blipFill>
        <p:spPr bwMode="auto">
          <a:xfrm>
            <a:off x="5333530" y="1371600"/>
            <a:ext cx="3258490" cy="3238500"/>
          </a:xfrm>
          <a:prstGeom prst="rect">
            <a:avLst/>
          </a:prstGeom>
          <a:noFill/>
          <a:ln w="9525">
            <a:noFill/>
            <a:miter lim="800000"/>
            <a:headEnd/>
            <a:tailEnd/>
          </a:ln>
        </p:spPr>
      </p:pic>
      <p:sp>
        <p:nvSpPr>
          <p:cNvPr id="8" name="Rectangle 7"/>
          <p:cNvSpPr/>
          <p:nvPr/>
        </p:nvSpPr>
        <p:spPr>
          <a:xfrm>
            <a:off x="152400" y="4648200"/>
            <a:ext cx="4114800" cy="1200329"/>
          </a:xfrm>
          <a:prstGeom prst="rect">
            <a:avLst/>
          </a:prstGeom>
        </p:spPr>
        <p:txBody>
          <a:bodyPr wrap="square">
            <a:spAutoFit/>
          </a:bodyPr>
          <a:lstStyle/>
          <a:p>
            <a:r>
              <a:rPr lang="en-US" dirty="0" smtClean="0"/>
              <a:t>Sampling scheme grid pattern over tree ~20-30m tall tree canopy.    Dominant canopy stem density ~240 trees/ha. (21 trees)</a:t>
            </a:r>
            <a:endParaRPr lang="en-US" dirty="0"/>
          </a:p>
        </p:txBody>
      </p:sp>
      <p:sp>
        <p:nvSpPr>
          <p:cNvPr id="9" name="Rectangle 8"/>
          <p:cNvSpPr/>
          <p:nvPr/>
        </p:nvSpPr>
        <p:spPr>
          <a:xfrm>
            <a:off x="4953000" y="4648200"/>
            <a:ext cx="3962400" cy="1200329"/>
          </a:xfrm>
          <a:prstGeom prst="rect">
            <a:avLst/>
          </a:prstGeom>
        </p:spPr>
        <p:txBody>
          <a:bodyPr wrap="square">
            <a:spAutoFit/>
          </a:bodyPr>
          <a:lstStyle/>
          <a:p>
            <a:r>
              <a:rPr lang="en-US" dirty="0" smtClean="0"/>
              <a:t>Sampling scheme grid pattern over ~14m tall tree canopy.  Dominant canopy stem density &gt;1000 trees/ha.</a:t>
            </a:r>
          </a:p>
          <a:p>
            <a:r>
              <a:rPr lang="en-US" dirty="0" smtClean="0"/>
              <a:t>(131 trees)  </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 pine height to </a:t>
            </a:r>
            <a:r>
              <a:rPr lang="en-US" dirty="0" err="1" smtClean="0"/>
              <a:t>dbh</a:t>
            </a:r>
            <a:r>
              <a:rPr lang="en-US" dirty="0" smtClean="0"/>
              <a:t> relationship</a:t>
            </a:r>
            <a:endParaRPr lang="en-US" dirty="0"/>
          </a:p>
        </p:txBody>
      </p:sp>
      <p:sp>
        <p:nvSpPr>
          <p:cNvPr id="4" name="Content Placeholder 3"/>
          <p:cNvSpPr>
            <a:spLocks noGrp="1"/>
          </p:cNvSpPr>
          <p:nvPr>
            <p:ph sz="half" idx="2"/>
          </p:nvPr>
        </p:nvSpPr>
        <p:spPr>
          <a:xfrm>
            <a:off x="4800600" y="5943600"/>
            <a:ext cx="3886200" cy="914400"/>
          </a:xfrm>
        </p:spPr>
        <p:txBody>
          <a:bodyPr>
            <a:normAutofit fontScale="47500" lnSpcReduction="20000"/>
          </a:bodyPr>
          <a:lstStyle/>
          <a:p>
            <a:pPr marL="137160" indent="0">
              <a:buNone/>
            </a:pPr>
            <a:r>
              <a:rPr lang="en-US" dirty="0" err="1" smtClean="0"/>
              <a:t>Shama</a:t>
            </a:r>
            <a:r>
              <a:rPr lang="en-US" dirty="0" smtClean="0"/>
              <a:t>, M. and J. Parton.  2007.  Height-diameter equations for boreal tree species in Ontario using a mixed-effects modeling approach.  Forest Ecology and Management 249:187-198.</a:t>
            </a:r>
            <a:endParaRPr lang="en-US" dirty="0"/>
          </a:p>
        </p:txBody>
      </p:sp>
      <p:sp>
        <p:nvSpPr>
          <p:cNvPr id="5" name="Slide Number Placeholder 4"/>
          <p:cNvSpPr>
            <a:spLocks noGrp="1"/>
          </p:cNvSpPr>
          <p:nvPr>
            <p:ph type="sldNum" sz="quarter" idx="12"/>
          </p:nvPr>
        </p:nvSpPr>
        <p:spPr/>
        <p:txBody>
          <a:bodyPr/>
          <a:lstStyle/>
          <a:p>
            <a:fld id="{3EEC4A77-E272-4C69-A130-155F58165FD8}" type="slidenum">
              <a:rPr lang="en-US" smtClean="0"/>
              <a:pPr/>
              <a:t>25</a:t>
            </a:fld>
            <a:endParaRPr lang="en-US"/>
          </a:p>
        </p:txBody>
      </p:sp>
      <p:grpSp>
        <p:nvGrpSpPr>
          <p:cNvPr id="10" name="Group 9"/>
          <p:cNvGrpSpPr/>
          <p:nvPr/>
        </p:nvGrpSpPr>
        <p:grpSpPr>
          <a:xfrm>
            <a:off x="457200" y="1752600"/>
            <a:ext cx="6515100" cy="4019550"/>
            <a:chOff x="457200" y="1752600"/>
            <a:chExt cx="6515100" cy="401955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752600"/>
              <a:ext cx="6515100" cy="4019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Freeform 8"/>
            <p:cNvSpPr/>
            <p:nvPr/>
          </p:nvSpPr>
          <p:spPr>
            <a:xfrm>
              <a:off x="1295400" y="2286000"/>
              <a:ext cx="3752602" cy="2434442"/>
            </a:xfrm>
            <a:custGeom>
              <a:avLst/>
              <a:gdLst>
                <a:gd name="connsiteX0" fmla="*/ 0 w 3752602"/>
                <a:gd name="connsiteY0" fmla="*/ 2434442 h 2434442"/>
                <a:gd name="connsiteX1" fmla="*/ 439387 w 3752602"/>
                <a:gd name="connsiteY1" fmla="*/ 1508166 h 2434442"/>
                <a:gd name="connsiteX2" fmla="*/ 783771 w 3752602"/>
                <a:gd name="connsiteY2" fmla="*/ 926275 h 2434442"/>
                <a:gd name="connsiteX3" fmla="*/ 1056904 w 3752602"/>
                <a:gd name="connsiteY3" fmla="*/ 629392 h 2434442"/>
                <a:gd name="connsiteX4" fmla="*/ 1282535 w 3752602"/>
                <a:gd name="connsiteY4" fmla="*/ 439387 h 2434442"/>
                <a:gd name="connsiteX5" fmla="*/ 1603168 w 3752602"/>
                <a:gd name="connsiteY5" fmla="*/ 273133 h 2434442"/>
                <a:gd name="connsiteX6" fmla="*/ 2173184 w 3752602"/>
                <a:gd name="connsiteY6" fmla="*/ 83127 h 2434442"/>
                <a:gd name="connsiteX7" fmla="*/ 2660072 w 3752602"/>
                <a:gd name="connsiteY7" fmla="*/ 23751 h 2434442"/>
                <a:gd name="connsiteX8" fmla="*/ 3752602 w 3752602"/>
                <a:gd name="connsiteY8" fmla="*/ 0 h 24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2602" h="2434442">
                  <a:moveTo>
                    <a:pt x="0" y="2434442"/>
                  </a:moveTo>
                  <a:cubicBezTo>
                    <a:pt x="154379" y="2096984"/>
                    <a:pt x="308759" y="1759527"/>
                    <a:pt x="439387" y="1508166"/>
                  </a:cubicBezTo>
                  <a:cubicBezTo>
                    <a:pt x="570015" y="1256805"/>
                    <a:pt x="680852" y="1072737"/>
                    <a:pt x="783771" y="926275"/>
                  </a:cubicBezTo>
                  <a:cubicBezTo>
                    <a:pt x="886690" y="779813"/>
                    <a:pt x="973777" y="710540"/>
                    <a:pt x="1056904" y="629392"/>
                  </a:cubicBezTo>
                  <a:cubicBezTo>
                    <a:pt x="1140031" y="548244"/>
                    <a:pt x="1191491" y="498763"/>
                    <a:pt x="1282535" y="439387"/>
                  </a:cubicBezTo>
                  <a:cubicBezTo>
                    <a:pt x="1373579" y="380011"/>
                    <a:pt x="1454727" y="332510"/>
                    <a:pt x="1603168" y="273133"/>
                  </a:cubicBezTo>
                  <a:cubicBezTo>
                    <a:pt x="1751610" y="213756"/>
                    <a:pt x="1997033" y="124691"/>
                    <a:pt x="2173184" y="83127"/>
                  </a:cubicBezTo>
                  <a:cubicBezTo>
                    <a:pt x="2349335" y="41563"/>
                    <a:pt x="2396836" y="37605"/>
                    <a:pt x="2660072" y="23751"/>
                  </a:cubicBezTo>
                  <a:cubicBezTo>
                    <a:pt x="2923308" y="9897"/>
                    <a:pt x="3337955" y="4948"/>
                    <a:pt x="3752602"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grpSp>
      <p:sp>
        <p:nvSpPr>
          <p:cNvPr id="3" name="Rectangle 2"/>
          <p:cNvSpPr/>
          <p:nvPr/>
        </p:nvSpPr>
        <p:spPr>
          <a:xfrm>
            <a:off x="6992772" y="1752600"/>
            <a:ext cx="1998828" cy="2308324"/>
          </a:xfrm>
          <a:prstGeom prst="rect">
            <a:avLst/>
          </a:prstGeom>
        </p:spPr>
        <p:txBody>
          <a:bodyPr wrap="square">
            <a:spAutoFit/>
          </a:bodyPr>
          <a:lstStyle/>
          <a:p>
            <a:pPr lvl="0"/>
            <a:r>
              <a:rPr lang="en-US" dirty="0" smtClean="0"/>
              <a:t>My trees </a:t>
            </a:r>
            <a:r>
              <a:rPr lang="en-US" dirty="0"/>
              <a:t>range from 16-34m tall and 19-41cm </a:t>
            </a:r>
            <a:r>
              <a:rPr lang="en-US" dirty="0" err="1"/>
              <a:t>dbh</a:t>
            </a:r>
            <a:r>
              <a:rPr lang="en-US" dirty="0"/>
              <a:t>  </a:t>
            </a:r>
            <a:endParaRPr lang="en-US" dirty="0" smtClean="0"/>
          </a:p>
          <a:p>
            <a:pPr lvl="0"/>
            <a:r>
              <a:rPr lang="en-US" i="1" dirty="0" smtClean="0"/>
              <a:t>Normally</a:t>
            </a:r>
            <a:r>
              <a:rPr lang="en-US" i="1" dirty="0"/>
              <a:t>, mature red pines are about 21 to 24m tall, </a:t>
            </a:r>
            <a:r>
              <a:rPr lang="en-US" i="1" dirty="0" smtClean="0"/>
              <a:t>with </a:t>
            </a:r>
            <a:r>
              <a:rPr lang="en-US" i="1" dirty="0" err="1" smtClean="0"/>
              <a:t>d.b.h</a:t>
            </a:r>
            <a:r>
              <a:rPr lang="en-US" i="1" dirty="0" smtClean="0"/>
              <a:t>. up to 91 cm  </a:t>
            </a:r>
            <a:r>
              <a:rPr lang="en-US" dirty="0" err="1" smtClean="0"/>
              <a:t>silvi</a:t>
            </a:r>
            <a:r>
              <a:rPr lang="en-US" dirty="0" smtClean="0"/>
              <a:t> </a:t>
            </a:r>
            <a:r>
              <a:rPr lang="en-US" dirty="0"/>
              <a:t>manual </a:t>
            </a:r>
          </a:p>
        </p:txBody>
      </p:sp>
    </p:spTree>
    <p:extLst>
      <p:ext uri="{BB962C8B-B14F-4D97-AF65-F5344CB8AC3E}">
        <p14:creationId xmlns:p14="http://schemas.microsoft.com/office/powerpoint/2010/main" xmlns="" val="2668235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Rectangle 7"/>
          <p:cNvSpPr>
            <a:spLocks noGrp="1" noRot="1" noChangeArrowheads="1"/>
          </p:cNvSpPr>
          <p:nvPr>
            <p:ph type="title"/>
          </p:nvPr>
        </p:nvSpPr>
        <p:spPr>
          <a:xfrm>
            <a:off x="301625" y="228600"/>
            <a:ext cx="8540750" cy="990600"/>
          </a:xfrm>
        </p:spPr>
        <p:txBody>
          <a:bodyPr>
            <a:normAutofit fontScale="90000"/>
          </a:bodyPr>
          <a:lstStyle/>
          <a:p>
            <a:pPr eaLnBrk="1" hangingPunct="1">
              <a:defRPr/>
            </a:pPr>
            <a:r>
              <a:rPr lang="en-US" dirty="0" err="1" smtClean="0"/>
              <a:t>Lidar</a:t>
            </a:r>
            <a:r>
              <a:rPr lang="en-US" dirty="0" smtClean="0"/>
              <a:t> </a:t>
            </a:r>
            <a:r>
              <a:rPr lang="en-US" dirty="0" err="1" smtClean="0"/>
              <a:t>Groundline</a:t>
            </a:r>
            <a:r>
              <a:rPr lang="en-US" dirty="0" smtClean="0"/>
              <a:t/>
            </a:r>
            <a:br>
              <a:rPr lang="en-US" dirty="0" smtClean="0"/>
            </a:br>
            <a:r>
              <a:rPr lang="en-US" dirty="0" smtClean="0"/>
              <a:t>ArcGIS 3-D Analyst</a:t>
            </a:r>
            <a:endParaRPr lang="en-US" dirty="0"/>
          </a:p>
        </p:txBody>
      </p:sp>
      <p:sp>
        <p:nvSpPr>
          <p:cNvPr id="15362" name="Slide Number Placeholder 4"/>
          <p:cNvSpPr>
            <a:spLocks noGrp="1"/>
          </p:cNvSpPr>
          <p:nvPr>
            <p:ph type="sldNum" sz="quarter" idx="12"/>
          </p:nvPr>
        </p:nvSpPr>
        <p:spPr>
          <a:noFill/>
        </p:spPr>
        <p:txBody>
          <a:bodyPr/>
          <a:lstStyle/>
          <a:p>
            <a:fld id="{C9D5CE8A-A84D-4615-8031-5713A478048D}" type="slidenum">
              <a:rPr lang="en-US"/>
              <a:pPr/>
              <a:t>26</a:t>
            </a:fld>
            <a:endParaRPr lang="en-US"/>
          </a:p>
        </p:txBody>
      </p:sp>
      <p:sp>
        <p:nvSpPr>
          <p:cNvPr id="21507" name="Rectangle 3"/>
          <p:cNvSpPr>
            <a:spLocks noGrp="1"/>
          </p:cNvSpPr>
          <p:nvPr>
            <p:ph type="body" sz="half" idx="4294967295"/>
          </p:nvPr>
        </p:nvSpPr>
        <p:spPr>
          <a:xfrm>
            <a:off x="457200" y="1143000"/>
            <a:ext cx="4800600" cy="2209800"/>
          </a:xfrm>
        </p:spPr>
        <p:txBody>
          <a:bodyPr>
            <a:normAutofit fontScale="92500"/>
          </a:bodyPr>
          <a:lstStyle/>
          <a:p>
            <a:pPr eaLnBrk="1" hangingPunct="1"/>
            <a:r>
              <a:rPr lang="en-US" sz="3200" dirty="0" err="1" smtClean="0">
                <a:latin typeface="Calibri" pitchFamily="34" charset="0"/>
              </a:rPr>
              <a:t>MatLab</a:t>
            </a:r>
            <a:r>
              <a:rPr lang="en-US" sz="3200" dirty="0" smtClean="0">
                <a:latin typeface="Calibri" pitchFamily="34" charset="0"/>
              </a:rPr>
              <a:t> Scripts</a:t>
            </a:r>
          </a:p>
          <a:p>
            <a:pPr eaLnBrk="1" hangingPunct="1"/>
            <a:r>
              <a:rPr lang="en-US" sz="3200" dirty="0" smtClean="0">
                <a:latin typeface="Calibri" pitchFamily="34" charset="0"/>
              </a:rPr>
              <a:t>DEM profile</a:t>
            </a:r>
          </a:p>
          <a:p>
            <a:pPr eaLnBrk="1" hangingPunct="1"/>
            <a:r>
              <a:rPr lang="en-US" sz="3200" dirty="0" smtClean="0">
                <a:latin typeface="Calibri" pitchFamily="34" charset="0"/>
              </a:rPr>
              <a:t>Fix ground error</a:t>
            </a:r>
          </a:p>
          <a:p>
            <a:pPr eaLnBrk="1" hangingPunct="1"/>
            <a:r>
              <a:rPr lang="en-US" sz="3200" dirty="0" smtClean="0">
                <a:latin typeface="Calibri" pitchFamily="34" charset="0"/>
              </a:rPr>
              <a:t>Recalculate canopy height</a:t>
            </a:r>
            <a:endParaRPr lang="en-US" sz="2400" dirty="0" smtClean="0">
              <a:latin typeface="Calibri" pitchFamily="34" charset="0"/>
            </a:endParaRPr>
          </a:p>
          <a:p>
            <a:pPr eaLnBrk="1" hangingPunct="1"/>
            <a:endParaRPr lang="en-US" sz="2400" dirty="0" smtClean="0">
              <a:latin typeface="Calibri" pitchFamily="34" charset="0"/>
            </a:endParaRPr>
          </a:p>
        </p:txBody>
      </p:sp>
      <p:grpSp>
        <p:nvGrpSpPr>
          <p:cNvPr id="9" name="Group 8"/>
          <p:cNvGrpSpPr/>
          <p:nvPr/>
        </p:nvGrpSpPr>
        <p:grpSpPr>
          <a:xfrm>
            <a:off x="5562600" y="1399176"/>
            <a:ext cx="3244270" cy="1801223"/>
            <a:chOff x="3733800" y="1143000"/>
            <a:chExt cx="3396670" cy="2133600"/>
          </a:xfrm>
        </p:grpSpPr>
        <p:pic>
          <p:nvPicPr>
            <p:cNvPr id="15365" name="Picture 3" descr="6_10treeheights0.13omega90.jpg"/>
            <p:cNvPicPr>
              <a:picLocks noChangeAspect="1"/>
            </p:cNvPicPr>
            <p:nvPr/>
          </p:nvPicPr>
          <p:blipFill>
            <a:blip r:embed="rId3" cstate="print"/>
            <a:srcRect l="7532" r="34410"/>
            <a:stretch>
              <a:fillRect/>
            </a:stretch>
          </p:blipFill>
          <p:spPr bwMode="auto">
            <a:xfrm>
              <a:off x="3733800" y="1143000"/>
              <a:ext cx="3396670" cy="2133600"/>
            </a:xfrm>
            <a:prstGeom prst="rect">
              <a:avLst/>
            </a:prstGeom>
            <a:noFill/>
            <a:ln w="9525">
              <a:noFill/>
              <a:miter lim="800000"/>
              <a:headEnd/>
              <a:tailEnd/>
            </a:ln>
          </p:spPr>
        </p:pic>
        <p:pic>
          <p:nvPicPr>
            <p:cNvPr id="15367" name="Picture 7" descr="6_10treeheights0.2.jpg"/>
            <p:cNvPicPr>
              <a:picLocks noChangeAspect="1"/>
            </p:cNvPicPr>
            <p:nvPr/>
          </p:nvPicPr>
          <p:blipFill>
            <a:blip r:embed="rId4" cstate="print"/>
            <a:srcRect/>
            <a:stretch>
              <a:fillRect/>
            </a:stretch>
          </p:blipFill>
          <p:spPr bwMode="auto">
            <a:xfrm>
              <a:off x="5791200" y="1143000"/>
              <a:ext cx="1041778" cy="332377"/>
            </a:xfrm>
            <a:prstGeom prst="rect">
              <a:avLst/>
            </a:prstGeom>
            <a:noFill/>
            <a:ln w="9525">
              <a:noFill/>
              <a:miter lim="800000"/>
              <a:headEnd/>
              <a:tailEnd/>
            </a:ln>
          </p:spPr>
        </p:pic>
      </p:grpSp>
      <p:pic>
        <p:nvPicPr>
          <p:cNvPr id="1026" name="Picture 2" descr="H:\summer_fall research\figures_maps\t5 lidar ground profile raw and corrected.JPG"/>
          <p:cNvPicPr>
            <a:picLocks noChangeAspect="1" noChangeArrowheads="1"/>
          </p:cNvPicPr>
          <p:nvPr/>
        </p:nvPicPr>
        <p:blipFill>
          <a:blip r:embed="rId5" cstate="print"/>
          <a:srcRect/>
          <a:stretch>
            <a:fillRect/>
          </a:stretch>
        </p:blipFill>
        <p:spPr bwMode="auto">
          <a:xfrm>
            <a:off x="304800" y="4876800"/>
            <a:ext cx="8534400" cy="1185669"/>
          </a:xfrm>
          <a:prstGeom prst="rect">
            <a:avLst/>
          </a:prstGeom>
          <a:noFill/>
        </p:spPr>
      </p:pic>
      <p:pic>
        <p:nvPicPr>
          <p:cNvPr id="1027" name="Picture 3" descr="H:\summer_fall research\figures_maps\t5 dem profile.JPG"/>
          <p:cNvPicPr>
            <a:picLocks noChangeAspect="1" noChangeArrowheads="1"/>
          </p:cNvPicPr>
          <p:nvPr/>
        </p:nvPicPr>
        <p:blipFill>
          <a:blip r:embed="rId6" cstate="print"/>
          <a:srcRect/>
          <a:stretch>
            <a:fillRect/>
          </a:stretch>
        </p:blipFill>
        <p:spPr bwMode="auto">
          <a:xfrm>
            <a:off x="304800" y="3429000"/>
            <a:ext cx="8534400" cy="1165901"/>
          </a:xfrm>
          <a:prstGeom prst="rect">
            <a:avLst/>
          </a:prstGeom>
          <a:noFill/>
        </p:spPr>
      </p:pic>
      <p:sp>
        <p:nvSpPr>
          <p:cNvPr id="12" name="Arc 11"/>
          <p:cNvSpPr/>
          <p:nvPr/>
        </p:nvSpPr>
        <p:spPr>
          <a:xfrm flipV="1">
            <a:off x="838200" y="3657600"/>
            <a:ext cx="7239000" cy="609600"/>
          </a:xfrm>
          <a:prstGeom prst="arc">
            <a:avLst>
              <a:gd name="adj1" fmla="val 16200000"/>
              <a:gd name="adj2" fmla="val 2052079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828675" y="3638550"/>
            <a:ext cx="7743825" cy="600075"/>
          </a:xfrm>
          <a:custGeom>
            <a:avLst/>
            <a:gdLst>
              <a:gd name="connsiteX0" fmla="*/ 0 w 7743825"/>
              <a:gd name="connsiteY0" fmla="*/ 600075 h 600075"/>
              <a:gd name="connsiteX1" fmla="*/ 752475 w 7743825"/>
              <a:gd name="connsiteY1" fmla="*/ 409575 h 600075"/>
              <a:gd name="connsiteX2" fmla="*/ 2381250 w 7743825"/>
              <a:gd name="connsiteY2" fmla="*/ 219075 h 600075"/>
              <a:gd name="connsiteX3" fmla="*/ 3238500 w 7743825"/>
              <a:gd name="connsiteY3" fmla="*/ 180975 h 600075"/>
              <a:gd name="connsiteX4" fmla="*/ 3943350 w 7743825"/>
              <a:gd name="connsiteY4" fmla="*/ 142875 h 600075"/>
              <a:gd name="connsiteX5" fmla="*/ 4324350 w 7743825"/>
              <a:gd name="connsiteY5" fmla="*/ 114300 h 600075"/>
              <a:gd name="connsiteX6" fmla="*/ 5353050 w 7743825"/>
              <a:gd name="connsiteY6" fmla="*/ 85725 h 600075"/>
              <a:gd name="connsiteX7" fmla="*/ 6181725 w 7743825"/>
              <a:gd name="connsiteY7" fmla="*/ 28575 h 600075"/>
              <a:gd name="connsiteX8" fmla="*/ 7743825 w 7743825"/>
              <a:gd name="connsiteY8"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3825" h="600075">
                <a:moveTo>
                  <a:pt x="0" y="600075"/>
                </a:moveTo>
                <a:cubicBezTo>
                  <a:pt x="177800" y="536575"/>
                  <a:pt x="355600" y="473075"/>
                  <a:pt x="752475" y="409575"/>
                </a:cubicBezTo>
                <a:cubicBezTo>
                  <a:pt x="1149350" y="346075"/>
                  <a:pt x="1966913" y="257175"/>
                  <a:pt x="2381250" y="219075"/>
                </a:cubicBezTo>
                <a:cubicBezTo>
                  <a:pt x="2795588" y="180975"/>
                  <a:pt x="3238500" y="180975"/>
                  <a:pt x="3238500" y="180975"/>
                </a:cubicBezTo>
                <a:lnTo>
                  <a:pt x="3943350" y="142875"/>
                </a:lnTo>
                <a:cubicBezTo>
                  <a:pt x="4124325" y="131763"/>
                  <a:pt x="4089400" y="123825"/>
                  <a:pt x="4324350" y="114300"/>
                </a:cubicBezTo>
                <a:cubicBezTo>
                  <a:pt x="4559300" y="104775"/>
                  <a:pt x="5043488" y="100013"/>
                  <a:pt x="5353050" y="85725"/>
                </a:cubicBezTo>
                <a:cubicBezTo>
                  <a:pt x="5662613" y="71438"/>
                  <a:pt x="5783263" y="42862"/>
                  <a:pt x="6181725" y="28575"/>
                </a:cubicBezTo>
                <a:cubicBezTo>
                  <a:pt x="6580187" y="14288"/>
                  <a:pt x="7162006" y="7144"/>
                  <a:pt x="7743825" y="0"/>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298752601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Within plot height variation</a:t>
            </a:r>
            <a:endParaRPr lang="en-US" dirty="0"/>
          </a:p>
        </p:txBody>
      </p:sp>
      <p:sp>
        <p:nvSpPr>
          <p:cNvPr id="5" name="Slide Number Placeholder 4"/>
          <p:cNvSpPr>
            <a:spLocks noGrp="1"/>
          </p:cNvSpPr>
          <p:nvPr>
            <p:ph type="sldNum" sz="quarter" idx="12"/>
          </p:nvPr>
        </p:nvSpPr>
        <p:spPr/>
        <p:txBody>
          <a:bodyPr/>
          <a:lstStyle/>
          <a:p>
            <a:fld id="{3497D628-CF7F-4515-A08B-E08219B159B8}" type="slidenum">
              <a:rPr lang="en-US" smtClean="0"/>
              <a:pPr/>
              <a:t>27</a:t>
            </a:fld>
            <a:endParaRPr lang="en-US"/>
          </a:p>
        </p:txBody>
      </p:sp>
      <p:pic>
        <p:nvPicPr>
          <p:cNvPr id="3074" name="Picture 3" descr="Description: biomassmaphome11ha.jpg"/>
          <p:cNvPicPr>
            <a:picLocks noChangeAspect="1" noChangeArrowheads="1"/>
          </p:cNvPicPr>
          <p:nvPr/>
        </p:nvPicPr>
        <p:blipFill>
          <a:blip r:embed="rId3" cstate="print"/>
          <a:srcRect/>
          <a:stretch>
            <a:fillRect/>
          </a:stretch>
        </p:blipFill>
        <p:spPr bwMode="auto">
          <a:xfrm>
            <a:off x="5638800" y="1268946"/>
            <a:ext cx="2819400" cy="4340812"/>
          </a:xfrm>
          <a:prstGeom prst="rect">
            <a:avLst/>
          </a:prstGeom>
          <a:noFill/>
          <a:ln w="9525">
            <a:noFill/>
            <a:miter lim="800000"/>
            <a:headEnd/>
            <a:tailEnd/>
          </a:ln>
        </p:spPr>
      </p:pic>
      <p:sp>
        <p:nvSpPr>
          <p:cNvPr id="3075" name="Rectangle 3"/>
          <p:cNvSpPr>
            <a:spLocks noChangeArrowheads="1"/>
          </p:cNvSpPr>
          <p:nvPr/>
        </p:nvSpPr>
        <p:spPr bwMode="auto">
          <a:xfrm>
            <a:off x="5486400" y="5669580"/>
            <a:ext cx="32004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1-ha plot is </a:t>
            </a:r>
            <a:r>
              <a:rPr kumimoji="0" lang="en-US" sz="24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200m*50m</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xmlns="" val="1560484633"/>
              </p:ext>
            </p:extLst>
          </p:nvPr>
        </p:nvGraphicFramePr>
        <p:xfrm>
          <a:off x="152400" y="2590800"/>
          <a:ext cx="5334000" cy="2804160"/>
        </p:xfrm>
        <a:graphic>
          <a:graphicData uri="http://schemas.openxmlformats.org/drawingml/2006/table">
            <a:tbl>
              <a:tblPr firstRow="1" firstCol="1" bandRow="1">
                <a:tableStyleId>{5C22544A-7EE6-4342-B048-85BDC9FD1C3A}</a:tableStyleId>
              </a:tblPr>
              <a:tblGrid>
                <a:gridCol w="1219200"/>
                <a:gridCol w="1371600"/>
                <a:gridCol w="1371600"/>
                <a:gridCol w="1371600"/>
              </a:tblGrid>
              <a:tr h="792924">
                <a:tc>
                  <a:txBody>
                    <a:bodyPr/>
                    <a:lstStyle/>
                    <a:p>
                      <a:pPr marL="0" marR="0" algn="l">
                        <a:lnSpc>
                          <a:spcPct val="115000"/>
                        </a:lnSpc>
                        <a:spcBef>
                          <a:spcPts val="0"/>
                        </a:spcBef>
                        <a:spcAft>
                          <a:spcPts val="0"/>
                        </a:spcAft>
                      </a:pPr>
                      <a:r>
                        <a:rPr lang="en-US" sz="2000" b="1" dirty="0">
                          <a:solidFill>
                            <a:schemeClr val="bg1"/>
                          </a:solidFill>
                          <a:effectLst/>
                          <a:latin typeface="Times New Roman" pitchFamily="18" charset="0"/>
                          <a:cs typeface="Times New Roman" pitchFamily="18" charset="0"/>
                        </a:rPr>
                        <a:t>Plot</a:t>
                      </a:r>
                      <a:endParaRPr lang="en-US" sz="2000" b="1" dirty="0">
                        <a:solidFill>
                          <a:schemeClr val="bg1"/>
                        </a:solidFill>
                        <a:effectLst/>
                        <a:latin typeface="Times New Roman" pitchFamily="18" charset="0"/>
                        <a:ea typeface="Calibri"/>
                        <a:cs typeface="Times New Roman" pitchFamily="18" charset="0"/>
                      </a:endParaRPr>
                    </a:p>
                  </a:txBody>
                  <a:tcPr marL="68580" marR="68580" marT="0" marB="0" anchor="b">
                    <a:solidFill>
                      <a:schemeClr val="accent2">
                        <a:lumMod val="20000"/>
                        <a:lumOff val="80000"/>
                      </a:schemeClr>
                    </a:solidFill>
                  </a:tcPr>
                </a:tc>
                <a:tc>
                  <a:txBody>
                    <a:bodyPr/>
                    <a:lstStyle/>
                    <a:p>
                      <a:pPr marL="0" marR="0" algn="l">
                        <a:lnSpc>
                          <a:spcPct val="115000"/>
                        </a:lnSpc>
                        <a:spcBef>
                          <a:spcPts val="0"/>
                        </a:spcBef>
                        <a:spcAft>
                          <a:spcPts val="0"/>
                        </a:spcAft>
                      </a:pPr>
                      <a:r>
                        <a:rPr lang="en-US" sz="2000" b="1">
                          <a:solidFill>
                            <a:schemeClr val="bg1"/>
                          </a:solidFill>
                          <a:effectLst/>
                          <a:latin typeface="Times New Roman" pitchFamily="18" charset="0"/>
                          <a:cs typeface="Times New Roman" pitchFamily="18" charset="0"/>
                        </a:rPr>
                        <a:t>Average lidar height (m)</a:t>
                      </a:r>
                      <a:endParaRPr lang="en-US" sz="2000" b="1">
                        <a:solidFill>
                          <a:schemeClr val="bg1"/>
                        </a:solidFill>
                        <a:effectLst/>
                        <a:latin typeface="Times New Roman" pitchFamily="18" charset="0"/>
                        <a:ea typeface="Calibri"/>
                        <a:cs typeface="Times New Roman" pitchFamily="18" charset="0"/>
                      </a:endParaRPr>
                    </a:p>
                  </a:txBody>
                  <a:tcPr marL="68580" marR="68580" marT="0" marB="0" anchor="b">
                    <a:solidFill>
                      <a:schemeClr val="accent2">
                        <a:lumMod val="20000"/>
                        <a:lumOff val="80000"/>
                      </a:schemeClr>
                    </a:solidFill>
                  </a:tcPr>
                </a:tc>
                <a:tc>
                  <a:txBody>
                    <a:bodyPr/>
                    <a:lstStyle/>
                    <a:p>
                      <a:pPr marL="0" marR="0" algn="l">
                        <a:lnSpc>
                          <a:spcPct val="115000"/>
                        </a:lnSpc>
                        <a:spcBef>
                          <a:spcPts val="0"/>
                        </a:spcBef>
                        <a:spcAft>
                          <a:spcPts val="0"/>
                        </a:spcAft>
                      </a:pPr>
                      <a:r>
                        <a:rPr lang="en-US" sz="2000" b="1">
                          <a:solidFill>
                            <a:schemeClr val="bg1"/>
                          </a:solidFill>
                          <a:effectLst/>
                          <a:latin typeface="Times New Roman" pitchFamily="18" charset="0"/>
                          <a:cs typeface="Times New Roman" pitchFamily="18" charset="0"/>
                        </a:rPr>
                        <a:t>Estimated biomass (Mg/0.5ha)</a:t>
                      </a:r>
                      <a:endParaRPr lang="en-US" sz="2000" b="1">
                        <a:solidFill>
                          <a:schemeClr val="bg1"/>
                        </a:solidFill>
                        <a:effectLst/>
                        <a:latin typeface="Times New Roman" pitchFamily="18" charset="0"/>
                        <a:ea typeface="Calibri"/>
                        <a:cs typeface="Times New Roman" pitchFamily="18" charset="0"/>
                      </a:endParaRPr>
                    </a:p>
                  </a:txBody>
                  <a:tcPr marL="68580" marR="68580" marT="0" marB="0">
                    <a:solidFill>
                      <a:schemeClr val="accent2">
                        <a:lumMod val="20000"/>
                        <a:lumOff val="80000"/>
                      </a:schemeClr>
                    </a:solidFill>
                  </a:tcPr>
                </a:tc>
                <a:tc>
                  <a:txBody>
                    <a:bodyPr/>
                    <a:lstStyle/>
                    <a:p>
                      <a:pPr marL="0" marR="0" algn="l">
                        <a:lnSpc>
                          <a:spcPct val="115000"/>
                        </a:lnSpc>
                        <a:spcBef>
                          <a:spcPts val="0"/>
                        </a:spcBef>
                        <a:spcAft>
                          <a:spcPts val="0"/>
                        </a:spcAft>
                      </a:pPr>
                      <a:r>
                        <a:rPr lang="en-US" sz="2000" b="1">
                          <a:solidFill>
                            <a:schemeClr val="bg1"/>
                          </a:solidFill>
                          <a:effectLst/>
                          <a:latin typeface="Times New Roman" pitchFamily="18" charset="0"/>
                          <a:cs typeface="Times New Roman" pitchFamily="18" charset="0"/>
                        </a:rPr>
                        <a:t>Estimated biomass (Mg/1.0ha)</a:t>
                      </a:r>
                      <a:endParaRPr lang="en-US" sz="2000" b="1">
                        <a:solidFill>
                          <a:schemeClr val="bg1"/>
                        </a:solidFill>
                        <a:effectLst/>
                        <a:latin typeface="Times New Roman" pitchFamily="18" charset="0"/>
                        <a:ea typeface="Calibri"/>
                        <a:cs typeface="Times New Roman" pitchFamily="18" charset="0"/>
                      </a:endParaRPr>
                    </a:p>
                  </a:txBody>
                  <a:tcPr marL="68580" marR="68580" marT="0" marB="0" anchor="b">
                    <a:solidFill>
                      <a:schemeClr val="accent2">
                        <a:lumMod val="20000"/>
                        <a:lumOff val="80000"/>
                      </a:schemeClr>
                    </a:solidFill>
                  </a:tcPr>
                </a:tc>
              </a:tr>
              <a:tr h="254016">
                <a:tc>
                  <a:txBody>
                    <a:bodyPr/>
                    <a:lstStyle/>
                    <a:p>
                      <a:pPr marL="0" marR="0" algn="l">
                        <a:lnSpc>
                          <a:spcPct val="115000"/>
                        </a:lnSpc>
                        <a:spcBef>
                          <a:spcPts val="0"/>
                        </a:spcBef>
                        <a:spcAft>
                          <a:spcPts val="0"/>
                        </a:spcAft>
                      </a:pPr>
                      <a:r>
                        <a:rPr lang="en-US" sz="2000" b="1">
                          <a:solidFill>
                            <a:schemeClr val="bg1"/>
                          </a:solidFill>
                          <a:effectLst/>
                          <a:latin typeface="Times New Roman" pitchFamily="18" charset="0"/>
                          <a:cs typeface="Times New Roman" pitchFamily="18" charset="0"/>
                        </a:rPr>
                        <a:t>7 N + S</a:t>
                      </a:r>
                      <a:endParaRPr lang="en-US" sz="2000" b="1">
                        <a:solidFill>
                          <a:schemeClr val="bg1"/>
                        </a:solidFill>
                        <a:effectLst/>
                        <a:latin typeface="Times New Roman" pitchFamily="18" charset="0"/>
                        <a:ea typeface="Calibri"/>
                        <a:cs typeface="Times New Roman" pitchFamily="18" charset="0"/>
                      </a:endParaRPr>
                    </a:p>
                  </a:txBody>
                  <a:tcPr marL="68580" marR="68580" marT="0" marB="0" anchor="b">
                    <a:solidFill>
                      <a:schemeClr val="accent2">
                        <a:lumMod val="20000"/>
                        <a:lumOff val="80000"/>
                      </a:schemeClr>
                    </a:solidFill>
                  </a:tcPr>
                </a:tc>
                <a:tc>
                  <a:txBody>
                    <a:bodyPr/>
                    <a:lstStyle/>
                    <a:p>
                      <a:pPr marL="0" marR="0" algn="r">
                        <a:lnSpc>
                          <a:spcPct val="115000"/>
                        </a:lnSpc>
                        <a:spcBef>
                          <a:spcPts val="0"/>
                        </a:spcBef>
                        <a:spcAft>
                          <a:spcPts val="0"/>
                        </a:spcAft>
                      </a:pPr>
                      <a:r>
                        <a:rPr lang="en-US" sz="2000" b="1">
                          <a:solidFill>
                            <a:schemeClr val="bg1"/>
                          </a:solidFill>
                          <a:effectLst/>
                          <a:latin typeface="Times New Roman" pitchFamily="18" charset="0"/>
                          <a:cs typeface="Times New Roman" pitchFamily="18" charset="0"/>
                        </a:rPr>
                        <a:t>19.49</a:t>
                      </a:r>
                      <a:endParaRPr lang="en-US" sz="2000" b="1">
                        <a:solidFill>
                          <a:schemeClr val="bg1"/>
                        </a:solidFill>
                        <a:effectLst/>
                        <a:latin typeface="Times New Roman" pitchFamily="18" charset="0"/>
                        <a:ea typeface="Calibri"/>
                        <a:cs typeface="Times New Roman" pitchFamily="18" charset="0"/>
                      </a:endParaRPr>
                    </a:p>
                  </a:txBody>
                  <a:tcPr marL="68580" marR="68580" marT="0" marB="0" anchor="b">
                    <a:solidFill>
                      <a:schemeClr val="accent2">
                        <a:lumMod val="20000"/>
                        <a:lumOff val="80000"/>
                      </a:schemeClr>
                    </a:solidFill>
                  </a:tcPr>
                </a:tc>
                <a:tc>
                  <a:txBody>
                    <a:bodyPr/>
                    <a:lstStyle/>
                    <a:p>
                      <a:pPr marL="0" marR="0" algn="r">
                        <a:lnSpc>
                          <a:spcPct val="115000"/>
                        </a:lnSpc>
                        <a:spcBef>
                          <a:spcPts val="0"/>
                        </a:spcBef>
                        <a:spcAft>
                          <a:spcPts val="0"/>
                        </a:spcAft>
                      </a:pPr>
                      <a:r>
                        <a:rPr lang="en-US" sz="2000" b="1">
                          <a:solidFill>
                            <a:schemeClr val="bg1"/>
                          </a:solidFill>
                          <a:effectLst/>
                          <a:latin typeface="Times New Roman" pitchFamily="18" charset="0"/>
                          <a:cs typeface="Times New Roman" pitchFamily="18" charset="0"/>
                        </a:rPr>
                        <a:t>na</a:t>
                      </a:r>
                      <a:endParaRPr lang="en-US" sz="2000" b="1">
                        <a:solidFill>
                          <a:schemeClr val="bg1"/>
                        </a:solidFill>
                        <a:effectLst/>
                        <a:latin typeface="Times New Roman" pitchFamily="18" charset="0"/>
                        <a:ea typeface="Calibri"/>
                        <a:cs typeface="Times New Roman" pitchFamily="18" charset="0"/>
                      </a:endParaRPr>
                    </a:p>
                  </a:txBody>
                  <a:tcPr marL="68580" marR="68580" marT="0" marB="0">
                    <a:solidFill>
                      <a:schemeClr val="accent2">
                        <a:lumMod val="20000"/>
                        <a:lumOff val="80000"/>
                      </a:schemeClr>
                    </a:solidFill>
                  </a:tcPr>
                </a:tc>
                <a:tc>
                  <a:txBody>
                    <a:bodyPr/>
                    <a:lstStyle/>
                    <a:p>
                      <a:pPr marL="0" marR="0" algn="r">
                        <a:lnSpc>
                          <a:spcPct val="115000"/>
                        </a:lnSpc>
                        <a:spcBef>
                          <a:spcPts val="0"/>
                        </a:spcBef>
                        <a:spcAft>
                          <a:spcPts val="0"/>
                        </a:spcAft>
                      </a:pPr>
                      <a:r>
                        <a:rPr lang="en-US" sz="2000" b="1">
                          <a:solidFill>
                            <a:schemeClr val="bg1"/>
                          </a:solidFill>
                          <a:effectLst/>
                          <a:latin typeface="Times New Roman" pitchFamily="18" charset="0"/>
                          <a:cs typeface="Times New Roman" pitchFamily="18" charset="0"/>
                        </a:rPr>
                        <a:t>96.63</a:t>
                      </a:r>
                      <a:endParaRPr lang="en-US" sz="2000" b="1">
                        <a:solidFill>
                          <a:schemeClr val="bg1"/>
                        </a:solidFill>
                        <a:effectLst/>
                        <a:latin typeface="Times New Roman" pitchFamily="18" charset="0"/>
                        <a:ea typeface="Calibri"/>
                        <a:cs typeface="Times New Roman" pitchFamily="18" charset="0"/>
                      </a:endParaRPr>
                    </a:p>
                  </a:txBody>
                  <a:tcPr marL="68580" marR="68580" marT="0" marB="0" anchor="b">
                    <a:solidFill>
                      <a:schemeClr val="accent2">
                        <a:lumMod val="20000"/>
                        <a:lumOff val="80000"/>
                      </a:schemeClr>
                    </a:solidFill>
                  </a:tcPr>
                </a:tc>
              </a:tr>
              <a:tr h="254016">
                <a:tc>
                  <a:txBody>
                    <a:bodyPr/>
                    <a:lstStyle/>
                    <a:p>
                      <a:pPr marL="0" marR="0" algn="l">
                        <a:lnSpc>
                          <a:spcPct val="115000"/>
                        </a:lnSpc>
                        <a:spcBef>
                          <a:spcPts val="0"/>
                        </a:spcBef>
                        <a:spcAft>
                          <a:spcPts val="0"/>
                        </a:spcAft>
                      </a:pPr>
                      <a:r>
                        <a:rPr lang="en-US" sz="2000" b="1">
                          <a:solidFill>
                            <a:schemeClr val="bg1"/>
                          </a:solidFill>
                          <a:effectLst/>
                          <a:latin typeface="Times New Roman" pitchFamily="18" charset="0"/>
                          <a:cs typeface="Times New Roman" pitchFamily="18" charset="0"/>
                        </a:rPr>
                        <a:t>7 N</a:t>
                      </a:r>
                      <a:endParaRPr lang="en-US" sz="2000" b="1">
                        <a:solidFill>
                          <a:schemeClr val="bg1"/>
                        </a:solidFill>
                        <a:effectLst/>
                        <a:latin typeface="Times New Roman" pitchFamily="18" charset="0"/>
                        <a:ea typeface="Calibri"/>
                        <a:cs typeface="Times New Roman" pitchFamily="18" charset="0"/>
                      </a:endParaRPr>
                    </a:p>
                  </a:txBody>
                  <a:tcPr marL="68580" marR="68580" marT="0" marB="0" anchor="b">
                    <a:solidFill>
                      <a:schemeClr val="accent2">
                        <a:lumMod val="20000"/>
                        <a:lumOff val="80000"/>
                      </a:schemeClr>
                    </a:solidFill>
                  </a:tcPr>
                </a:tc>
                <a:tc>
                  <a:txBody>
                    <a:bodyPr/>
                    <a:lstStyle/>
                    <a:p>
                      <a:pPr marL="0" marR="0" algn="r">
                        <a:lnSpc>
                          <a:spcPct val="115000"/>
                        </a:lnSpc>
                        <a:spcBef>
                          <a:spcPts val="0"/>
                        </a:spcBef>
                        <a:spcAft>
                          <a:spcPts val="0"/>
                        </a:spcAft>
                      </a:pPr>
                      <a:r>
                        <a:rPr lang="en-US" sz="2000" b="1">
                          <a:solidFill>
                            <a:schemeClr val="bg1"/>
                          </a:solidFill>
                          <a:effectLst/>
                          <a:latin typeface="Times New Roman" pitchFamily="18" charset="0"/>
                          <a:cs typeface="Times New Roman" pitchFamily="18" charset="0"/>
                        </a:rPr>
                        <a:t>25.77</a:t>
                      </a:r>
                      <a:endParaRPr lang="en-US" sz="2000" b="1">
                        <a:solidFill>
                          <a:schemeClr val="bg1"/>
                        </a:solidFill>
                        <a:effectLst/>
                        <a:latin typeface="Times New Roman" pitchFamily="18" charset="0"/>
                        <a:ea typeface="Calibri"/>
                        <a:cs typeface="Times New Roman" pitchFamily="18" charset="0"/>
                      </a:endParaRPr>
                    </a:p>
                  </a:txBody>
                  <a:tcPr marL="68580" marR="68580" marT="0" marB="0" anchor="b">
                    <a:solidFill>
                      <a:schemeClr val="accent2">
                        <a:lumMod val="20000"/>
                        <a:lumOff val="80000"/>
                      </a:schemeClr>
                    </a:solidFill>
                  </a:tcPr>
                </a:tc>
                <a:tc>
                  <a:txBody>
                    <a:bodyPr/>
                    <a:lstStyle/>
                    <a:p>
                      <a:pPr marL="0" marR="0" algn="r">
                        <a:lnSpc>
                          <a:spcPct val="115000"/>
                        </a:lnSpc>
                        <a:spcBef>
                          <a:spcPts val="0"/>
                        </a:spcBef>
                        <a:spcAft>
                          <a:spcPts val="0"/>
                        </a:spcAft>
                      </a:pPr>
                      <a:r>
                        <a:rPr lang="en-US" sz="2000" b="1">
                          <a:solidFill>
                            <a:schemeClr val="bg1"/>
                          </a:solidFill>
                          <a:effectLst/>
                          <a:latin typeface="Times New Roman" pitchFamily="18" charset="0"/>
                          <a:cs typeface="Times New Roman" pitchFamily="18" charset="0"/>
                        </a:rPr>
                        <a:t>103.11</a:t>
                      </a:r>
                      <a:endParaRPr lang="en-US" sz="2000" b="1">
                        <a:solidFill>
                          <a:schemeClr val="bg1"/>
                        </a:solidFill>
                        <a:effectLst/>
                        <a:latin typeface="Times New Roman" pitchFamily="18" charset="0"/>
                        <a:ea typeface="Calibri"/>
                        <a:cs typeface="Times New Roman" pitchFamily="18" charset="0"/>
                      </a:endParaRPr>
                    </a:p>
                  </a:txBody>
                  <a:tcPr marL="68580" marR="68580" marT="0" marB="0">
                    <a:solidFill>
                      <a:schemeClr val="accent2">
                        <a:lumMod val="20000"/>
                        <a:lumOff val="80000"/>
                      </a:schemeClr>
                    </a:solidFill>
                  </a:tcPr>
                </a:tc>
                <a:tc>
                  <a:txBody>
                    <a:bodyPr/>
                    <a:lstStyle/>
                    <a:p>
                      <a:pPr marL="0" marR="0" algn="r">
                        <a:lnSpc>
                          <a:spcPct val="115000"/>
                        </a:lnSpc>
                        <a:spcBef>
                          <a:spcPts val="0"/>
                        </a:spcBef>
                        <a:spcAft>
                          <a:spcPts val="0"/>
                        </a:spcAft>
                      </a:pPr>
                      <a:r>
                        <a:rPr lang="en-US" sz="2000" b="1">
                          <a:solidFill>
                            <a:schemeClr val="bg1"/>
                          </a:solidFill>
                          <a:effectLst/>
                          <a:latin typeface="Times New Roman" pitchFamily="18" charset="0"/>
                          <a:cs typeface="Times New Roman" pitchFamily="18" charset="0"/>
                        </a:rPr>
                        <a:t>206.22</a:t>
                      </a:r>
                      <a:endParaRPr lang="en-US" sz="2000" b="1">
                        <a:solidFill>
                          <a:schemeClr val="bg1"/>
                        </a:solidFill>
                        <a:effectLst/>
                        <a:latin typeface="Times New Roman" pitchFamily="18" charset="0"/>
                        <a:ea typeface="Calibri"/>
                        <a:cs typeface="Times New Roman" pitchFamily="18" charset="0"/>
                      </a:endParaRPr>
                    </a:p>
                  </a:txBody>
                  <a:tcPr marL="68580" marR="68580" marT="0" marB="0" anchor="b">
                    <a:solidFill>
                      <a:schemeClr val="accent2">
                        <a:lumMod val="20000"/>
                        <a:lumOff val="80000"/>
                      </a:schemeClr>
                    </a:solidFill>
                  </a:tcPr>
                </a:tc>
              </a:tr>
              <a:tr h="254016">
                <a:tc>
                  <a:txBody>
                    <a:bodyPr/>
                    <a:lstStyle/>
                    <a:p>
                      <a:pPr marL="0" marR="0" algn="l">
                        <a:lnSpc>
                          <a:spcPct val="115000"/>
                        </a:lnSpc>
                        <a:spcBef>
                          <a:spcPts val="0"/>
                        </a:spcBef>
                        <a:spcAft>
                          <a:spcPts val="0"/>
                        </a:spcAft>
                      </a:pPr>
                      <a:r>
                        <a:rPr lang="en-US" sz="2000" b="1">
                          <a:solidFill>
                            <a:schemeClr val="bg1"/>
                          </a:solidFill>
                          <a:effectLst/>
                          <a:latin typeface="Times New Roman" pitchFamily="18" charset="0"/>
                          <a:cs typeface="Times New Roman" pitchFamily="18" charset="0"/>
                        </a:rPr>
                        <a:t>7 S</a:t>
                      </a:r>
                      <a:endParaRPr lang="en-US" sz="2000" b="1">
                        <a:solidFill>
                          <a:schemeClr val="bg1"/>
                        </a:solidFill>
                        <a:effectLst/>
                        <a:latin typeface="Times New Roman" pitchFamily="18" charset="0"/>
                        <a:ea typeface="Calibri"/>
                        <a:cs typeface="Times New Roman" pitchFamily="18" charset="0"/>
                      </a:endParaRPr>
                    </a:p>
                  </a:txBody>
                  <a:tcPr marL="68580" marR="68580" marT="0" marB="0" anchor="b">
                    <a:solidFill>
                      <a:schemeClr val="accent2">
                        <a:lumMod val="20000"/>
                        <a:lumOff val="80000"/>
                      </a:schemeClr>
                    </a:solidFill>
                  </a:tcPr>
                </a:tc>
                <a:tc>
                  <a:txBody>
                    <a:bodyPr/>
                    <a:lstStyle/>
                    <a:p>
                      <a:pPr marL="0" marR="0" algn="r">
                        <a:lnSpc>
                          <a:spcPct val="115000"/>
                        </a:lnSpc>
                        <a:spcBef>
                          <a:spcPts val="0"/>
                        </a:spcBef>
                        <a:spcAft>
                          <a:spcPts val="0"/>
                        </a:spcAft>
                      </a:pPr>
                      <a:r>
                        <a:rPr lang="en-US" sz="2000" b="1">
                          <a:solidFill>
                            <a:schemeClr val="bg1"/>
                          </a:solidFill>
                          <a:effectLst/>
                          <a:latin typeface="Times New Roman" pitchFamily="18" charset="0"/>
                          <a:cs typeface="Times New Roman" pitchFamily="18" charset="0"/>
                        </a:rPr>
                        <a:t>14.74</a:t>
                      </a:r>
                      <a:endParaRPr lang="en-US" sz="2000" b="1">
                        <a:solidFill>
                          <a:schemeClr val="bg1"/>
                        </a:solidFill>
                        <a:effectLst/>
                        <a:latin typeface="Times New Roman" pitchFamily="18" charset="0"/>
                        <a:ea typeface="Calibri"/>
                        <a:cs typeface="Times New Roman" pitchFamily="18" charset="0"/>
                      </a:endParaRPr>
                    </a:p>
                  </a:txBody>
                  <a:tcPr marL="68580" marR="68580" marT="0" marB="0" anchor="b">
                    <a:solidFill>
                      <a:schemeClr val="accent2">
                        <a:lumMod val="20000"/>
                        <a:lumOff val="80000"/>
                      </a:schemeClr>
                    </a:solidFill>
                  </a:tcPr>
                </a:tc>
                <a:tc>
                  <a:txBody>
                    <a:bodyPr/>
                    <a:lstStyle/>
                    <a:p>
                      <a:pPr marL="0" marR="0" algn="r">
                        <a:lnSpc>
                          <a:spcPct val="115000"/>
                        </a:lnSpc>
                        <a:spcBef>
                          <a:spcPts val="0"/>
                        </a:spcBef>
                        <a:spcAft>
                          <a:spcPts val="0"/>
                        </a:spcAft>
                      </a:pPr>
                      <a:r>
                        <a:rPr lang="en-US" sz="2000" b="1">
                          <a:solidFill>
                            <a:schemeClr val="bg1"/>
                          </a:solidFill>
                          <a:effectLst/>
                          <a:latin typeface="Times New Roman" pitchFamily="18" charset="0"/>
                          <a:cs typeface="Times New Roman" pitchFamily="18" charset="0"/>
                        </a:rPr>
                        <a:t>64.79</a:t>
                      </a:r>
                      <a:endParaRPr lang="en-US" sz="2000" b="1">
                        <a:solidFill>
                          <a:schemeClr val="bg1"/>
                        </a:solidFill>
                        <a:effectLst/>
                        <a:latin typeface="Times New Roman" pitchFamily="18" charset="0"/>
                        <a:ea typeface="Calibri"/>
                        <a:cs typeface="Times New Roman" pitchFamily="18" charset="0"/>
                      </a:endParaRPr>
                    </a:p>
                  </a:txBody>
                  <a:tcPr marL="68580" marR="68580" marT="0" marB="0">
                    <a:solidFill>
                      <a:schemeClr val="accent2">
                        <a:lumMod val="20000"/>
                        <a:lumOff val="80000"/>
                      </a:schemeClr>
                    </a:solidFill>
                  </a:tcPr>
                </a:tc>
                <a:tc>
                  <a:txBody>
                    <a:bodyPr/>
                    <a:lstStyle/>
                    <a:p>
                      <a:pPr marL="0" marR="0" algn="r">
                        <a:lnSpc>
                          <a:spcPct val="115000"/>
                        </a:lnSpc>
                        <a:spcBef>
                          <a:spcPts val="0"/>
                        </a:spcBef>
                        <a:spcAft>
                          <a:spcPts val="0"/>
                        </a:spcAft>
                      </a:pPr>
                      <a:r>
                        <a:rPr lang="en-US" sz="2000" b="1">
                          <a:solidFill>
                            <a:schemeClr val="bg1"/>
                          </a:solidFill>
                          <a:effectLst/>
                          <a:latin typeface="Times New Roman" pitchFamily="18" charset="0"/>
                          <a:cs typeface="Times New Roman" pitchFamily="18" charset="0"/>
                        </a:rPr>
                        <a:t>129.59</a:t>
                      </a:r>
                      <a:endParaRPr lang="en-US" sz="2000" b="1">
                        <a:solidFill>
                          <a:schemeClr val="bg1"/>
                        </a:solidFill>
                        <a:effectLst/>
                        <a:latin typeface="Times New Roman" pitchFamily="18" charset="0"/>
                        <a:ea typeface="Calibri"/>
                        <a:cs typeface="Times New Roman" pitchFamily="18" charset="0"/>
                      </a:endParaRPr>
                    </a:p>
                  </a:txBody>
                  <a:tcPr marL="68580" marR="68580" marT="0" marB="0" anchor="b">
                    <a:solidFill>
                      <a:schemeClr val="accent2">
                        <a:lumMod val="20000"/>
                        <a:lumOff val="80000"/>
                      </a:schemeClr>
                    </a:solidFill>
                  </a:tcPr>
                </a:tc>
              </a:tr>
              <a:tr h="254016">
                <a:tc gridSpan="2">
                  <a:txBody>
                    <a:bodyPr/>
                    <a:lstStyle/>
                    <a:p>
                      <a:pPr marL="0" marR="0" algn="r">
                        <a:lnSpc>
                          <a:spcPct val="115000"/>
                        </a:lnSpc>
                        <a:spcBef>
                          <a:spcPts val="0"/>
                        </a:spcBef>
                        <a:spcAft>
                          <a:spcPts val="0"/>
                        </a:spcAft>
                      </a:pPr>
                      <a:r>
                        <a:rPr lang="en-US" sz="2000" b="1">
                          <a:solidFill>
                            <a:schemeClr val="bg1"/>
                          </a:solidFill>
                          <a:effectLst/>
                          <a:latin typeface="Times New Roman" pitchFamily="18" charset="0"/>
                          <a:cs typeface="Times New Roman" pitchFamily="18" charset="0"/>
                        </a:rPr>
                        <a:t>Sum of 7N + 7S biomass</a:t>
                      </a:r>
                      <a:endParaRPr lang="en-US" sz="2000" b="1">
                        <a:solidFill>
                          <a:schemeClr val="bg1"/>
                        </a:solidFill>
                        <a:effectLst/>
                        <a:latin typeface="Times New Roman" pitchFamily="18" charset="0"/>
                        <a:ea typeface="Calibri"/>
                        <a:cs typeface="Times New Roman" pitchFamily="18" charset="0"/>
                      </a:endParaRPr>
                    </a:p>
                  </a:txBody>
                  <a:tcPr marL="68580" marR="68580" marT="0" marB="0" anchor="b">
                    <a:solidFill>
                      <a:schemeClr val="accent2">
                        <a:lumMod val="20000"/>
                        <a:lumOff val="80000"/>
                      </a:schemeClr>
                    </a:solidFill>
                  </a:tcPr>
                </a:tc>
                <a:tc hMerge="1">
                  <a:txBody>
                    <a:bodyPr/>
                    <a:lstStyle/>
                    <a:p>
                      <a:endParaRPr lang="en-US"/>
                    </a:p>
                  </a:txBody>
                  <a:tcPr/>
                </a:tc>
                <a:tc>
                  <a:txBody>
                    <a:bodyPr/>
                    <a:lstStyle/>
                    <a:p>
                      <a:pPr marL="0" marR="0" algn="r">
                        <a:lnSpc>
                          <a:spcPct val="115000"/>
                        </a:lnSpc>
                        <a:spcBef>
                          <a:spcPts val="0"/>
                        </a:spcBef>
                        <a:spcAft>
                          <a:spcPts val="0"/>
                        </a:spcAft>
                      </a:pPr>
                      <a:r>
                        <a:rPr lang="en-US" sz="2400" b="1" dirty="0">
                          <a:solidFill>
                            <a:schemeClr val="bg1"/>
                          </a:solidFill>
                          <a:effectLst/>
                          <a:latin typeface="Times New Roman" pitchFamily="18" charset="0"/>
                          <a:cs typeface="Times New Roman" pitchFamily="18" charset="0"/>
                        </a:rPr>
                        <a:t>169.90</a:t>
                      </a:r>
                      <a:endParaRPr lang="en-US" sz="2400" b="1" dirty="0">
                        <a:solidFill>
                          <a:schemeClr val="bg1"/>
                        </a:solidFill>
                        <a:effectLst/>
                        <a:latin typeface="Times New Roman" pitchFamily="18" charset="0"/>
                        <a:ea typeface="Calibri"/>
                        <a:cs typeface="Times New Roman" pitchFamily="18" charset="0"/>
                      </a:endParaRPr>
                    </a:p>
                  </a:txBody>
                  <a:tcPr marL="68580" marR="68580" marT="0" marB="0">
                    <a:solidFill>
                      <a:schemeClr val="accent2">
                        <a:lumMod val="20000"/>
                        <a:lumOff val="80000"/>
                      </a:schemeClr>
                    </a:solidFill>
                  </a:tcPr>
                </a:tc>
                <a:tc>
                  <a:txBody>
                    <a:bodyPr/>
                    <a:lstStyle/>
                    <a:p>
                      <a:pPr algn="l"/>
                      <a:endParaRPr lang="en-US" sz="1400" b="1" dirty="0">
                        <a:solidFill>
                          <a:schemeClr val="bg1"/>
                        </a:solidFill>
                        <a:effectLst/>
                        <a:latin typeface="Times New Roman" pitchFamily="18" charset="0"/>
                        <a:cs typeface="Times New Roman" pitchFamily="18" charset="0"/>
                      </a:endParaRPr>
                    </a:p>
                  </a:txBody>
                  <a:tcPr marL="68580" marR="68580" marT="0" marB="0" anchor="b">
                    <a:solidFill>
                      <a:schemeClr val="accent2">
                        <a:lumMod val="20000"/>
                        <a:lumOff val="80000"/>
                      </a:schemeClr>
                    </a:solidFill>
                  </a:tcPr>
                </a:tc>
              </a:tr>
            </a:tbl>
          </a:graphicData>
        </a:graphic>
      </p:graphicFrame>
      <p:sp>
        <p:nvSpPr>
          <p:cNvPr id="6" name="TextBox 5"/>
          <p:cNvSpPr txBox="1"/>
          <p:nvPr/>
        </p:nvSpPr>
        <p:spPr>
          <a:xfrm>
            <a:off x="685800" y="1752600"/>
            <a:ext cx="4191000" cy="707886"/>
          </a:xfrm>
          <a:prstGeom prst="rect">
            <a:avLst/>
          </a:prstGeom>
          <a:noFill/>
        </p:spPr>
        <p:txBody>
          <a:bodyPr wrap="square" rtlCol="0">
            <a:spAutoFit/>
          </a:bodyPr>
          <a:lstStyle/>
          <a:p>
            <a:r>
              <a:rPr lang="en-US" sz="2000" dirty="0" smtClean="0">
                <a:solidFill>
                  <a:schemeClr val="bg1"/>
                </a:solidFill>
                <a:latin typeface="Arial Black" pitchFamily="34" charset="0"/>
              </a:rPr>
              <a:t>Biomass estimation due to lowered average height</a:t>
            </a:r>
            <a:endParaRPr lang="en-US" sz="2000" dirty="0">
              <a:solidFill>
                <a:schemeClr val="bg1"/>
              </a:solidFill>
              <a:latin typeface="Arial Black"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4475"/>
            <a:ext cx="8232775" cy="1050925"/>
          </a:xfrm>
        </p:spPr>
        <p:txBody>
          <a:bodyPr/>
          <a:lstStyle/>
          <a:p>
            <a:r>
              <a:rPr lang="en-US" dirty="0" smtClean="0"/>
              <a:t>Two sources of error</a:t>
            </a:r>
            <a:endParaRPr lang="en-US" dirty="0"/>
          </a:p>
        </p:txBody>
      </p:sp>
      <p:sp>
        <p:nvSpPr>
          <p:cNvPr id="5" name="Slide Number Placeholder 4"/>
          <p:cNvSpPr>
            <a:spLocks noGrp="1"/>
          </p:cNvSpPr>
          <p:nvPr>
            <p:ph type="sldNum" sz="quarter" idx="12"/>
          </p:nvPr>
        </p:nvSpPr>
        <p:spPr/>
        <p:txBody>
          <a:bodyPr/>
          <a:lstStyle/>
          <a:p>
            <a:fld id="{3497D628-CF7F-4515-A08B-E08219B159B8}" type="slidenum">
              <a:rPr lang="en-US" smtClean="0"/>
              <a:pPr/>
              <a:t>28</a:t>
            </a:fld>
            <a:endParaRPr lang="en-US"/>
          </a:p>
        </p:txBody>
      </p:sp>
      <p:grpSp>
        <p:nvGrpSpPr>
          <p:cNvPr id="29" name="Group 28"/>
          <p:cNvGrpSpPr/>
          <p:nvPr/>
        </p:nvGrpSpPr>
        <p:grpSpPr>
          <a:xfrm>
            <a:off x="1066800" y="1371600"/>
            <a:ext cx="4419601" cy="4847922"/>
            <a:chOff x="381000" y="250530"/>
            <a:chExt cx="4419601" cy="4847922"/>
          </a:xfrm>
        </p:grpSpPr>
        <p:graphicFrame>
          <p:nvGraphicFramePr>
            <p:cNvPr id="39" name="Chart 38"/>
            <p:cNvGraphicFramePr>
              <a:graphicFrameLocks/>
            </p:cNvGraphicFramePr>
            <p:nvPr>
              <p:extLst>
                <p:ext uri="{D42A27DB-BD31-4B8C-83A1-F6EECF244321}">
                  <p14:modId xmlns:p14="http://schemas.microsoft.com/office/powerpoint/2010/main" xmlns="" val="2038162505"/>
                </p:ext>
              </p:extLst>
            </p:nvPr>
          </p:nvGraphicFramePr>
          <p:xfrm>
            <a:off x="381000" y="2362201"/>
            <a:ext cx="4419599" cy="27362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1" name="Chart 40"/>
            <p:cNvGraphicFramePr>
              <a:graphicFrameLocks/>
            </p:cNvGraphicFramePr>
            <p:nvPr>
              <p:extLst>
                <p:ext uri="{D42A27DB-BD31-4B8C-83A1-F6EECF244321}">
                  <p14:modId xmlns:p14="http://schemas.microsoft.com/office/powerpoint/2010/main" xmlns="" val="2649596986"/>
                </p:ext>
              </p:extLst>
            </p:nvPr>
          </p:nvGraphicFramePr>
          <p:xfrm>
            <a:off x="381001" y="250530"/>
            <a:ext cx="4419600" cy="2519252"/>
          </p:xfrm>
          <a:graphic>
            <a:graphicData uri="http://schemas.openxmlformats.org/drawingml/2006/chart">
              <c:chart xmlns:c="http://schemas.openxmlformats.org/drawingml/2006/chart" xmlns:r="http://schemas.openxmlformats.org/officeDocument/2006/relationships" r:id="rId3"/>
            </a:graphicData>
          </a:graphic>
        </p:graphicFrame>
      </p:grpSp>
      <p:graphicFrame>
        <p:nvGraphicFramePr>
          <p:cNvPr id="28" name="Table 27"/>
          <p:cNvGraphicFramePr>
            <a:graphicFrameLocks noGrp="1"/>
          </p:cNvGraphicFramePr>
          <p:nvPr/>
        </p:nvGraphicFramePr>
        <p:xfrm>
          <a:off x="6553200" y="1828800"/>
          <a:ext cx="1731340" cy="4191004"/>
        </p:xfrm>
        <a:graphic>
          <a:graphicData uri="http://schemas.openxmlformats.org/drawingml/2006/table">
            <a:tbl>
              <a:tblPr/>
              <a:tblGrid>
                <a:gridCol w="733813"/>
                <a:gridCol w="997527"/>
              </a:tblGrid>
              <a:tr h="647884">
                <a:tc>
                  <a:txBody>
                    <a:bodyPr/>
                    <a:lstStyle/>
                    <a:p>
                      <a:pPr algn="l" fontAlgn="b"/>
                      <a:r>
                        <a:rPr lang="en-US" sz="2000" b="0" i="0" u="none" strike="noStrike" dirty="0">
                          <a:solidFill>
                            <a:srgbClr val="000000"/>
                          </a:solidFill>
                          <a:latin typeface="Times New Roman"/>
                        </a:rPr>
                        <a:t>Plot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fontAlgn="b"/>
                      <a:r>
                        <a:rPr lang="en-US" sz="2000" b="0" i="0" u="none" strike="noStrike" dirty="0">
                          <a:solidFill>
                            <a:srgbClr val="000000"/>
                          </a:solidFill>
                          <a:latin typeface="Times New Roman"/>
                        </a:rPr>
                        <a:t>Remote error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54312">
                <a:tc>
                  <a:txBody>
                    <a:bodyPr/>
                    <a:lstStyle/>
                    <a:p>
                      <a:pPr algn="r" fontAlgn="b"/>
                      <a:r>
                        <a:rPr lang="en-US" sz="2000" b="0" i="0" u="none" strike="noStrike">
                          <a:solidFill>
                            <a:srgbClr val="000000"/>
                          </a:solidFill>
                          <a:latin typeface="Times New Roman"/>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n-US" sz="2000" b="0" i="0" u="none" strike="noStrike">
                          <a:solidFill>
                            <a:srgbClr val="000000"/>
                          </a:solidFill>
                          <a:latin typeface="Times New Roman"/>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54312">
                <a:tc>
                  <a:txBody>
                    <a:bodyPr/>
                    <a:lstStyle/>
                    <a:p>
                      <a:pPr algn="r" fontAlgn="b"/>
                      <a:r>
                        <a:rPr lang="en-US" sz="2000" b="0" i="0" u="none" strike="noStrike">
                          <a:solidFill>
                            <a:srgbClr val="000000"/>
                          </a:solidFill>
                          <a:latin typeface="Times New Roman"/>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n-US" sz="2000" b="0" i="0" u="none" strike="noStrike">
                          <a:solidFill>
                            <a:srgbClr val="000000"/>
                          </a:solidFill>
                          <a:latin typeface="Times New Roman"/>
                        </a:rPr>
                        <a:t>-0.18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54312">
                <a:tc>
                  <a:txBody>
                    <a:bodyPr/>
                    <a:lstStyle/>
                    <a:p>
                      <a:pPr algn="r" fontAlgn="b"/>
                      <a:r>
                        <a:rPr lang="en-US" sz="2000" b="0" i="0" u="none" strike="noStrike">
                          <a:solidFill>
                            <a:srgbClr val="000000"/>
                          </a:solidFill>
                          <a:latin typeface="Times New Roman"/>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n-US" sz="2000" b="0" i="0" u="none" strike="noStrike">
                          <a:solidFill>
                            <a:srgbClr val="000000"/>
                          </a:solidFill>
                          <a:latin typeface="Times New Roman"/>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54312">
                <a:tc>
                  <a:txBody>
                    <a:bodyPr/>
                    <a:lstStyle/>
                    <a:p>
                      <a:pPr algn="r" fontAlgn="b"/>
                      <a:r>
                        <a:rPr lang="en-US" sz="2000" b="0" i="0" u="none" strike="noStrike">
                          <a:solidFill>
                            <a:srgbClr val="000000"/>
                          </a:solidFill>
                          <a:latin typeface="Times New Roman"/>
                        </a:rPr>
                        <a:t>230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n-US" sz="2000" b="0" i="0" u="none" strike="noStrike">
                          <a:solidFill>
                            <a:srgbClr val="000000"/>
                          </a:solidFill>
                          <a:latin typeface="Times New Roman"/>
                        </a:rPr>
                        <a:t>-0.22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54312">
                <a:tc>
                  <a:txBody>
                    <a:bodyPr/>
                    <a:lstStyle/>
                    <a:p>
                      <a:pPr algn="r" fontAlgn="b"/>
                      <a:r>
                        <a:rPr lang="en-US" sz="2000" b="0" i="0" u="none" strike="noStrike">
                          <a:solidFill>
                            <a:srgbClr val="000000"/>
                          </a:solidFill>
                          <a:latin typeface="Times New Roman"/>
                        </a:rPr>
                        <a:t>236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n-US" sz="2000" b="0" i="0" u="none" strike="noStrike">
                          <a:solidFill>
                            <a:srgbClr val="000000"/>
                          </a:solidFill>
                          <a:latin typeface="Times New Roman"/>
                        </a:rPr>
                        <a:t>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54312">
                <a:tc>
                  <a:txBody>
                    <a:bodyPr/>
                    <a:lstStyle/>
                    <a:p>
                      <a:pPr algn="r" fontAlgn="b"/>
                      <a:r>
                        <a:rPr lang="en-US" sz="2000" b="0" i="0" u="none" strike="noStrike">
                          <a:solidFill>
                            <a:srgbClr val="000000"/>
                          </a:solidFill>
                          <a:latin typeface="Times New Roman"/>
                        </a:rPr>
                        <a:t>272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n-US" sz="2000" b="0" i="0" u="none" strike="noStrike">
                          <a:solidFill>
                            <a:srgbClr val="000000"/>
                          </a:solidFill>
                          <a:latin typeface="Times New Roman"/>
                        </a:rPr>
                        <a:t>-0.44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54312">
                <a:tc>
                  <a:txBody>
                    <a:bodyPr/>
                    <a:lstStyle/>
                    <a:p>
                      <a:pPr algn="r" fontAlgn="b"/>
                      <a:r>
                        <a:rPr lang="en-US" sz="2000" b="0" i="0" u="none" strike="noStrike">
                          <a:solidFill>
                            <a:srgbClr val="000000"/>
                          </a:solidFill>
                          <a:latin typeface="Times New Roman"/>
                        </a:rPr>
                        <a:t>388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n-US" sz="2000" b="0" i="0" u="none" strike="noStrike">
                          <a:solidFill>
                            <a:srgbClr val="000000"/>
                          </a:solidFill>
                          <a:latin typeface="Times New Roman"/>
                        </a:rPr>
                        <a:t>-0.43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54312">
                <a:tc>
                  <a:txBody>
                    <a:bodyPr/>
                    <a:lstStyle/>
                    <a:p>
                      <a:pPr algn="r" fontAlgn="b"/>
                      <a:r>
                        <a:rPr lang="en-US" sz="2000" b="0" i="0" u="none" strike="noStrike">
                          <a:solidFill>
                            <a:srgbClr val="000000"/>
                          </a:solidFill>
                          <a:latin typeface="Times New Roman"/>
                        </a:rPr>
                        <a:t>428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n-US" sz="2000" b="0" i="0" u="none" strike="noStrike">
                          <a:solidFill>
                            <a:srgbClr val="000000"/>
                          </a:solidFill>
                          <a:latin typeface="Times New Roman"/>
                        </a:rPr>
                        <a:t>0.54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54312">
                <a:tc>
                  <a:txBody>
                    <a:bodyPr/>
                    <a:lstStyle/>
                    <a:p>
                      <a:pPr algn="r" fontAlgn="b"/>
                      <a:r>
                        <a:rPr lang="en-US" sz="2000" b="0" i="0" u="none" strike="noStrike">
                          <a:solidFill>
                            <a:srgbClr val="000000"/>
                          </a:solidFill>
                          <a:latin typeface="Times New Roman"/>
                        </a:rPr>
                        <a:t>486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n-US" sz="2000" b="0" i="0" u="none" strike="noStrike">
                          <a:solidFill>
                            <a:srgbClr val="000000"/>
                          </a:solidFill>
                          <a:latin typeface="Times New Roman"/>
                        </a:rPr>
                        <a:t>-0.21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r h="354312">
                <a:tc>
                  <a:txBody>
                    <a:bodyPr/>
                    <a:lstStyle/>
                    <a:p>
                      <a:pPr algn="r" fontAlgn="b"/>
                      <a:r>
                        <a:rPr lang="en-US" sz="2000" b="0" i="0" u="none" strike="noStrike">
                          <a:solidFill>
                            <a:srgbClr val="000000"/>
                          </a:solidFill>
                          <a:latin typeface="Times New Roman"/>
                        </a:rPr>
                        <a:t>499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n-US" sz="2000" b="0" i="0" u="none" strike="noStrike" dirty="0">
                          <a:solidFill>
                            <a:srgbClr val="000000"/>
                          </a:solidFill>
                          <a:latin typeface="Times New Roman"/>
                        </a:rPr>
                        <a:t>0.18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Biomass regression</a:t>
            </a:r>
            <a:endParaRPr lang="en-US" dirty="0"/>
          </a:p>
        </p:txBody>
      </p:sp>
      <p:sp>
        <p:nvSpPr>
          <p:cNvPr id="3" name="Content Placeholder 2"/>
          <p:cNvSpPr>
            <a:spLocks noGrp="1"/>
          </p:cNvSpPr>
          <p:nvPr>
            <p:ph idx="1"/>
          </p:nvPr>
        </p:nvSpPr>
        <p:spPr>
          <a:xfrm>
            <a:off x="228600" y="1282667"/>
            <a:ext cx="8153400" cy="5026693"/>
          </a:xfrm>
        </p:spPr>
        <p:txBody>
          <a:bodyPr>
            <a:normAutofit/>
          </a:bodyPr>
          <a:lstStyle/>
          <a:p>
            <a:pPr marL="0">
              <a:buNone/>
            </a:pPr>
            <a:r>
              <a:rPr lang="en-US" sz="2000" dirty="0" smtClean="0"/>
              <a:t>biomass=125.492+(0.484*remote biomass estimation) </a:t>
            </a:r>
          </a:p>
          <a:p>
            <a:pPr marL="0">
              <a:buNone/>
            </a:pPr>
            <a:endParaRPr lang="en-US" sz="2000" dirty="0" smtClean="0"/>
          </a:p>
          <a:p>
            <a:pPr marL="0">
              <a:buNone/>
            </a:pPr>
            <a:r>
              <a:rPr lang="en-US" sz="2000" dirty="0" smtClean="0"/>
              <a:t>R</a:t>
            </a:r>
            <a:r>
              <a:rPr lang="en-US" sz="2000" baseline="30000" dirty="0" smtClean="0"/>
              <a:t>2</a:t>
            </a:r>
            <a:r>
              <a:rPr lang="en-US" sz="2000" dirty="0" smtClean="0"/>
              <a:t>=0.499, p=0.022 </a:t>
            </a:r>
          </a:p>
          <a:p>
            <a:pPr marL="0">
              <a:buNone/>
            </a:pPr>
            <a:endParaRPr lang="en-US" sz="2000" dirty="0" smtClean="0"/>
          </a:p>
          <a:p>
            <a:pPr marL="0">
              <a:buNone/>
            </a:pPr>
            <a:endParaRPr lang="en-US" sz="2000" dirty="0" smtClean="0"/>
          </a:p>
          <a:p>
            <a:pPr marL="0">
              <a:buNone/>
            </a:pPr>
            <a:endParaRPr lang="en-US" sz="1600" dirty="0" smtClean="0"/>
          </a:p>
          <a:p>
            <a:pPr marL="0">
              <a:buNone/>
            </a:pPr>
            <a:r>
              <a:rPr lang="en-US" sz="1600" dirty="0" smtClean="0"/>
              <a:t>Standardized residuals</a:t>
            </a:r>
            <a:endParaRPr lang="en-US" sz="2000" dirty="0"/>
          </a:p>
        </p:txBody>
      </p:sp>
      <p:sp>
        <p:nvSpPr>
          <p:cNvPr id="4" name="Slide Number Placeholder 3"/>
          <p:cNvSpPr>
            <a:spLocks noGrp="1"/>
          </p:cNvSpPr>
          <p:nvPr>
            <p:ph type="sldNum" sz="quarter" idx="12"/>
          </p:nvPr>
        </p:nvSpPr>
        <p:spPr/>
        <p:txBody>
          <a:bodyPr/>
          <a:lstStyle/>
          <a:p>
            <a:fld id="{3EEC4A77-E272-4C69-A130-155F58165FD8}" type="slidenum">
              <a:rPr lang="en-US" smtClean="0"/>
              <a:pPr/>
              <a:t>29</a:t>
            </a:fld>
            <a:endParaRPr lang="en-US"/>
          </a:p>
        </p:txBody>
      </p:sp>
      <p:pic>
        <p:nvPicPr>
          <p:cNvPr id="6146" name="Picture 2"/>
          <p:cNvPicPr>
            <a:picLocks noChangeAspect="1" noChangeArrowheads="1"/>
          </p:cNvPicPr>
          <p:nvPr/>
        </p:nvPicPr>
        <p:blipFill>
          <a:blip r:embed="rId2" cstate="print"/>
          <a:srcRect/>
          <a:stretch>
            <a:fillRect/>
          </a:stretch>
        </p:blipFill>
        <p:spPr bwMode="auto">
          <a:xfrm>
            <a:off x="3727095" y="1752600"/>
            <a:ext cx="4848255" cy="3886199"/>
          </a:xfrm>
          <a:prstGeom prst="rect">
            <a:avLst/>
          </a:prstGeom>
          <a:noFill/>
          <a:ln w="9525">
            <a:noFill/>
            <a:miter lim="800000"/>
            <a:headEnd/>
            <a:tailEnd/>
          </a:ln>
        </p:spPr>
      </p:pic>
      <p:pic>
        <p:nvPicPr>
          <p:cNvPr id="6147" name="Picture 19"/>
          <p:cNvPicPr>
            <a:picLocks noChangeAspect="1" noChangeArrowheads="1"/>
          </p:cNvPicPr>
          <p:nvPr/>
        </p:nvPicPr>
        <p:blipFill>
          <a:blip r:embed="rId3" cstate="print"/>
          <a:srcRect/>
          <a:stretch>
            <a:fillRect/>
          </a:stretch>
        </p:blipFill>
        <p:spPr bwMode="auto">
          <a:xfrm>
            <a:off x="381000" y="3701151"/>
            <a:ext cx="2971799" cy="2373814"/>
          </a:xfrm>
          <a:prstGeom prst="rect">
            <a:avLst/>
          </a:prstGeom>
          <a:noFill/>
          <a:ln w="9525">
            <a:noFill/>
            <a:miter lim="800000"/>
            <a:headEnd/>
            <a:tailEnd/>
          </a:ln>
        </p:spPr>
      </p:pic>
    </p:spTree>
    <p:extLst>
      <p:ext uri="{BB962C8B-B14F-4D97-AF65-F5344CB8AC3E}">
        <p14:creationId xmlns:p14="http://schemas.microsoft.com/office/powerpoint/2010/main" xmlns="" val="700625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Grp="1" noRot="1" noChangeArrowheads="1"/>
          </p:cNvSpPr>
          <p:nvPr>
            <p:ph type="title"/>
          </p:nvPr>
        </p:nvSpPr>
        <p:spPr>
          <a:xfrm>
            <a:off x="301625" y="228600"/>
            <a:ext cx="8232775" cy="1143000"/>
          </a:xfrm>
        </p:spPr>
        <p:txBody>
          <a:bodyPr>
            <a:normAutofit fontScale="90000"/>
          </a:bodyPr>
          <a:lstStyle/>
          <a:p>
            <a:pPr eaLnBrk="1" hangingPunct="1">
              <a:defRPr/>
            </a:pPr>
            <a:r>
              <a:rPr lang="en-US" sz="4900" dirty="0">
                <a:effectLst/>
              </a:rPr>
              <a:t>Project </a:t>
            </a:r>
            <a:r>
              <a:rPr lang="en-US" sz="4900" dirty="0" smtClean="0">
                <a:effectLst/>
              </a:rPr>
              <a:t>Objective</a:t>
            </a: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8194" name="Slide Number Placeholder 4"/>
          <p:cNvSpPr>
            <a:spLocks noGrp="1"/>
          </p:cNvSpPr>
          <p:nvPr>
            <p:ph type="sldNum" sz="quarter" idx="12"/>
          </p:nvPr>
        </p:nvSpPr>
        <p:spPr>
          <a:noFill/>
        </p:spPr>
        <p:txBody>
          <a:bodyPr/>
          <a:lstStyle/>
          <a:p>
            <a:fld id="{51AE824A-0AE3-4E40-A223-2062764229B6}" type="slidenum">
              <a:rPr lang="en-US"/>
              <a:pPr/>
              <a:t>3</a:t>
            </a:fld>
            <a:endParaRPr lang="en-US"/>
          </a:p>
        </p:txBody>
      </p:sp>
      <p:sp>
        <p:nvSpPr>
          <p:cNvPr id="8196" name="Content Placeholder 2"/>
          <p:cNvSpPr>
            <a:spLocks noGrp="1"/>
          </p:cNvSpPr>
          <p:nvPr>
            <p:ph sz="half" idx="4294967295"/>
          </p:nvPr>
        </p:nvSpPr>
        <p:spPr>
          <a:xfrm>
            <a:off x="0" y="990600"/>
            <a:ext cx="5181600" cy="3581400"/>
          </a:xfrm>
          <a:noFill/>
        </p:spPr>
        <p:txBody>
          <a:bodyPr>
            <a:normAutofit fontScale="92500"/>
          </a:bodyPr>
          <a:lstStyle/>
          <a:p>
            <a:pPr eaLnBrk="1" hangingPunct="1">
              <a:lnSpc>
                <a:spcPct val="80000"/>
              </a:lnSpc>
              <a:buFont typeface="Arial" charset="0"/>
              <a:buNone/>
            </a:pPr>
            <a:r>
              <a:rPr lang="en-US" dirty="0" smtClean="0">
                <a:effectLst/>
                <a:latin typeface="Calibri" pitchFamily="34" charset="0"/>
              </a:rPr>
              <a:t>  </a:t>
            </a:r>
          </a:p>
          <a:p>
            <a:pPr>
              <a:lnSpc>
                <a:spcPct val="80000"/>
              </a:lnSpc>
            </a:pPr>
            <a:r>
              <a:rPr lang="en-US" sz="3500" dirty="0" smtClean="0"/>
              <a:t>Estimate </a:t>
            </a:r>
          </a:p>
          <a:p>
            <a:pPr lvl="1">
              <a:lnSpc>
                <a:spcPct val="80000"/>
              </a:lnSpc>
            </a:pPr>
            <a:r>
              <a:rPr lang="en-US" sz="3000" dirty="0" smtClean="0"/>
              <a:t>Stand-level biomass:</a:t>
            </a:r>
          </a:p>
          <a:p>
            <a:pPr lvl="2">
              <a:lnSpc>
                <a:spcPct val="80000"/>
              </a:lnSpc>
            </a:pPr>
            <a:r>
              <a:rPr lang="en-US" sz="2800" dirty="0" smtClean="0"/>
              <a:t>Remote sensing</a:t>
            </a:r>
          </a:p>
          <a:p>
            <a:pPr lvl="2">
              <a:lnSpc>
                <a:spcPct val="80000"/>
              </a:lnSpc>
            </a:pPr>
            <a:r>
              <a:rPr lang="en-US" sz="2800" dirty="0" smtClean="0"/>
              <a:t>Ground 	data	</a:t>
            </a:r>
          </a:p>
          <a:p>
            <a:pPr>
              <a:lnSpc>
                <a:spcPct val="80000"/>
              </a:lnSpc>
            </a:pPr>
            <a:endParaRPr lang="en-US" sz="3500" dirty="0" smtClean="0"/>
          </a:p>
          <a:p>
            <a:pPr>
              <a:lnSpc>
                <a:spcPct val="80000"/>
              </a:lnSpc>
            </a:pPr>
            <a:r>
              <a:rPr lang="en-US" sz="3500" dirty="0" smtClean="0"/>
              <a:t>Compare results</a:t>
            </a:r>
            <a:endParaRPr lang="en-US" sz="3100" dirty="0" smtClean="0"/>
          </a:p>
          <a:p>
            <a:pPr eaLnBrk="1" hangingPunct="1">
              <a:lnSpc>
                <a:spcPct val="80000"/>
              </a:lnSpc>
              <a:buFont typeface="Arial" charset="0"/>
              <a:buNone/>
            </a:pPr>
            <a:r>
              <a:rPr lang="en-US" dirty="0" smtClean="0">
                <a:latin typeface="Calibri" pitchFamily="34" charset="0"/>
              </a:rPr>
              <a:t> </a:t>
            </a:r>
            <a:endParaRPr lang="en-US" dirty="0" smtClean="0">
              <a:effectLst/>
              <a:latin typeface="Calibri" pitchFamily="34" charset="0"/>
            </a:endParaRPr>
          </a:p>
        </p:txBody>
      </p:sp>
      <p:pic>
        <p:nvPicPr>
          <p:cNvPr id="8198" name="Picture 11" descr="P7200061"/>
          <p:cNvPicPr>
            <a:picLocks noChangeAspect="1" noChangeArrowheads="1"/>
          </p:cNvPicPr>
          <p:nvPr/>
        </p:nvPicPr>
        <p:blipFill>
          <a:blip r:embed="rId3" cstate="print">
            <a:lum bright="-10000"/>
          </a:blip>
          <a:srcRect/>
          <a:stretch>
            <a:fillRect/>
          </a:stretch>
        </p:blipFill>
        <p:spPr bwMode="auto">
          <a:xfrm>
            <a:off x="152400" y="4648200"/>
            <a:ext cx="5334000" cy="2057400"/>
          </a:xfrm>
          <a:prstGeom prst="rect">
            <a:avLst/>
          </a:prstGeom>
          <a:noFill/>
          <a:ln w="9525">
            <a:noFill/>
            <a:miter lim="800000"/>
            <a:headEnd/>
            <a:tailEnd/>
          </a:ln>
        </p:spPr>
      </p:pic>
      <p:pic>
        <p:nvPicPr>
          <p:cNvPr id="7" name="Picture 3" descr="06-02-10_0128.JPG"/>
          <p:cNvPicPr>
            <a:picLocks noChangeAspect="1"/>
          </p:cNvPicPr>
          <p:nvPr/>
        </p:nvPicPr>
        <p:blipFill>
          <a:blip r:embed="rId4" cstate="print">
            <a:lum bright="10000" contrast="10000"/>
          </a:blip>
          <a:srcRect/>
          <a:stretch>
            <a:fillRect/>
          </a:stretch>
        </p:blipFill>
        <p:spPr bwMode="auto">
          <a:xfrm>
            <a:off x="5178552" y="1600200"/>
            <a:ext cx="3965448" cy="2915771"/>
          </a:xfrm>
          <a:prstGeom prst="rect">
            <a:avLst/>
          </a:prstGeom>
          <a:noFill/>
          <a:ln w="9525">
            <a:noFill/>
            <a:miter lim="800000"/>
            <a:headEnd/>
            <a:tailEnd/>
          </a:ln>
        </p:spPr>
      </p:pic>
      <p:sp>
        <p:nvSpPr>
          <p:cNvPr id="9" name="Content Placeholder 2"/>
          <p:cNvSpPr txBox="1">
            <a:spLocks/>
          </p:cNvSpPr>
          <p:nvPr/>
        </p:nvSpPr>
        <p:spPr>
          <a:xfrm>
            <a:off x="6324600" y="4724400"/>
            <a:ext cx="2438400" cy="1676400"/>
          </a:xfrm>
          <a:prstGeom prst="rect">
            <a:avLst/>
          </a:prstGeom>
          <a:noFill/>
        </p:spPr>
        <p:txBody>
          <a:bodyPr vert="horz">
            <a:normAutofit/>
          </a:bodyPr>
          <a:lstStyle/>
          <a:p>
            <a:pPr marL="548640" marR="0" lvl="0" indent="-411480" algn="l" defTabSz="914400" rtl="0" eaLnBrk="1" fontAlgn="auto" latinLnBrk="0" hangingPunct="1">
              <a:lnSpc>
                <a:spcPct val="80000"/>
              </a:lnSpc>
              <a:spcBef>
                <a:spcPct val="20000"/>
              </a:spcBef>
              <a:spcAft>
                <a:spcPts val="0"/>
              </a:spcAft>
              <a:buClr>
                <a:schemeClr val="tx1">
                  <a:shade val="95000"/>
                </a:schemeClr>
              </a:buClr>
              <a:buSzPct val="65000"/>
              <a:buFont typeface="Arial" charset="0"/>
              <a:buNone/>
              <a:tabLst/>
              <a:defRPr/>
            </a:pPr>
            <a:r>
              <a:rPr kumimoji="0" lang="en-US" sz="2800" b="0" i="0" u="none" strike="noStrike" kern="1200" cap="none" spc="0" normalizeH="0" baseline="0" noProof="0" dirty="0" smtClean="0">
                <a:ln>
                  <a:noFill/>
                </a:ln>
                <a:solidFill>
                  <a:schemeClr val="bg1"/>
                </a:solidFill>
                <a:effectLst/>
                <a:uLnTx/>
                <a:uFillTx/>
                <a:latin typeface="Calibri" pitchFamily="34" charset="0"/>
                <a:ea typeface="+mn-ea"/>
                <a:cs typeface="+mn-cs"/>
              </a:rPr>
              <a:t>  </a:t>
            </a:r>
          </a:p>
          <a:p>
            <a:pPr marL="137160" marR="0" lvl="0" algn="l" defTabSz="914400" rtl="0" eaLnBrk="1" fontAlgn="auto" latinLnBrk="0" hangingPunct="1">
              <a:lnSpc>
                <a:spcPct val="80000"/>
              </a:lnSpc>
              <a:spcBef>
                <a:spcPct val="20000"/>
              </a:spcBef>
              <a:spcAft>
                <a:spcPts val="0"/>
              </a:spcAft>
              <a:buClr>
                <a:schemeClr val="tx1">
                  <a:shade val="95000"/>
                </a:schemeClr>
              </a:buClr>
              <a:buSzPct val="65000"/>
              <a:tabLst/>
              <a:defRPr/>
            </a:pPr>
            <a:r>
              <a:rPr lang="en-US" sz="3600" noProof="0" dirty="0" smtClean="0">
                <a:solidFill>
                  <a:schemeClr val="bg1"/>
                </a:solidFill>
                <a:latin typeface="Arial Black" pitchFamily="34" charset="0"/>
              </a:rPr>
              <a:t>Why?</a:t>
            </a:r>
            <a:r>
              <a:rPr kumimoji="0" lang="en-US" sz="3600" b="0" i="0" u="none" strike="noStrike" kern="1200" cap="none" spc="0" normalizeH="0" baseline="0" noProof="0" dirty="0" smtClean="0">
                <a:ln>
                  <a:noFill/>
                </a:ln>
                <a:solidFill>
                  <a:schemeClr val="bg1"/>
                </a:solidFill>
                <a:effectLst/>
                <a:uLnTx/>
                <a:uFillTx/>
                <a:latin typeface="Arial Black" pitchFamily="34" charset="0"/>
              </a:rPr>
              <a:t> </a:t>
            </a:r>
            <a:endParaRPr kumimoji="0" lang="en-US" sz="2800" b="0" i="0" u="none" strike="noStrike" kern="1200" cap="none" spc="0" normalizeH="0" baseline="0" noProof="0" dirty="0" smtClean="0">
              <a:ln>
                <a:noFill/>
              </a:ln>
              <a:solidFill>
                <a:schemeClr val="bg1"/>
              </a:solidFill>
              <a:effectLst/>
              <a:uLnTx/>
              <a:uFillTx/>
              <a:latin typeface="Arial Black"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3505200" y="1447800"/>
            <a:ext cx="1980198"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Predicted  height</a:t>
            </a:r>
            <a:endParaRPr lang="en-US" dirty="0"/>
          </a:p>
        </p:txBody>
      </p:sp>
      <p:grpSp>
        <p:nvGrpSpPr>
          <p:cNvPr id="3" name="Group 2"/>
          <p:cNvGrpSpPr/>
          <p:nvPr/>
        </p:nvGrpSpPr>
        <p:grpSpPr>
          <a:xfrm rot="10800000">
            <a:off x="457200" y="1447800"/>
            <a:ext cx="7161798" cy="5181600"/>
            <a:chOff x="1415969" y="914400"/>
            <a:chExt cx="6889830" cy="5181600"/>
          </a:xfrm>
        </p:grpSpPr>
        <p:sp>
          <p:nvSpPr>
            <p:cNvPr id="12" name="Rounded Rectangle 11"/>
            <p:cNvSpPr/>
            <p:nvPr/>
          </p:nvSpPr>
          <p:spPr>
            <a:xfrm rot="10800000">
              <a:off x="3395240" y="914400"/>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Total plot</a:t>
              </a:r>
            </a:p>
            <a:p>
              <a:pPr algn="ctr"/>
              <a:r>
                <a:rPr lang="en-US" dirty="0" smtClean="0"/>
                <a:t>biomass</a:t>
              </a:r>
              <a:endParaRPr lang="en-US" dirty="0"/>
            </a:p>
          </p:txBody>
        </p:sp>
        <p:sp>
          <p:nvSpPr>
            <p:cNvPr id="14" name="Rounded Rectangle 13"/>
            <p:cNvSpPr/>
            <p:nvPr/>
          </p:nvSpPr>
          <p:spPr>
            <a:xfrm rot="10800000">
              <a:off x="1415969" y="5410200"/>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Lidar height</a:t>
              </a:r>
              <a:endParaRPr lang="en-US" dirty="0"/>
            </a:p>
          </p:txBody>
        </p:sp>
        <p:sp>
          <p:nvSpPr>
            <p:cNvPr id="15" name="Rounded Rectangle 14"/>
            <p:cNvSpPr/>
            <p:nvPr/>
          </p:nvSpPr>
          <p:spPr>
            <a:xfrm rot="10800000">
              <a:off x="5594429" y="5334000"/>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Identified tree</a:t>
              </a:r>
              <a:endParaRPr lang="en-US" dirty="0"/>
            </a:p>
          </p:txBody>
        </p:sp>
        <p:sp>
          <p:nvSpPr>
            <p:cNvPr id="16" name="Rounded Rectangle 15"/>
            <p:cNvSpPr/>
            <p:nvPr/>
          </p:nvSpPr>
          <p:spPr>
            <a:xfrm rot="10800000">
              <a:off x="3395240" y="1905000"/>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Species total biomass </a:t>
              </a:r>
              <a:endParaRPr lang="en-US" dirty="0"/>
            </a:p>
          </p:txBody>
        </p:sp>
        <p:sp>
          <p:nvSpPr>
            <p:cNvPr id="17" name="Rounded Rectangle 16"/>
            <p:cNvSpPr/>
            <p:nvPr/>
          </p:nvSpPr>
          <p:spPr>
            <a:xfrm rot="10800000">
              <a:off x="3395240" y="2743200"/>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Species average biomass</a:t>
              </a:r>
              <a:endParaRPr lang="en-US" dirty="0"/>
            </a:p>
          </p:txBody>
        </p:sp>
        <p:sp>
          <p:nvSpPr>
            <p:cNvPr id="18" name="Rounded Rectangle 17"/>
            <p:cNvSpPr/>
            <p:nvPr/>
          </p:nvSpPr>
          <p:spPr>
            <a:xfrm rot="10800000">
              <a:off x="3395240" y="3657600"/>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dbh</a:t>
              </a:r>
              <a:endParaRPr lang="en-US" dirty="0"/>
            </a:p>
          </p:txBody>
        </p:sp>
        <p:sp>
          <p:nvSpPr>
            <p:cNvPr id="19" name="Rounded Rectangle 18"/>
            <p:cNvSpPr/>
            <p:nvPr/>
          </p:nvSpPr>
          <p:spPr>
            <a:xfrm rot="10800000">
              <a:off x="3410788" y="4632701"/>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Ln</a:t>
              </a:r>
              <a:r>
                <a:rPr lang="en-US" dirty="0" smtClean="0"/>
                <a:t>(</a:t>
              </a:r>
              <a:r>
                <a:rPr lang="en-US" dirty="0" err="1" smtClean="0"/>
                <a:t>dbh</a:t>
              </a:r>
              <a:r>
                <a:rPr lang="en-US" dirty="0" smtClean="0"/>
                <a:t>)</a:t>
              </a:r>
              <a:endParaRPr lang="en-US" dirty="0"/>
            </a:p>
          </p:txBody>
        </p:sp>
        <p:sp>
          <p:nvSpPr>
            <p:cNvPr id="20" name="Rounded Rectangle 19"/>
            <p:cNvSpPr/>
            <p:nvPr/>
          </p:nvSpPr>
          <p:spPr>
            <a:xfrm rot="10800000">
              <a:off x="5867400" y="4495800"/>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Stem density/ species</a:t>
              </a:r>
              <a:endParaRPr lang="en-US" dirty="0"/>
            </a:p>
          </p:txBody>
        </p:sp>
        <p:cxnSp>
          <p:nvCxnSpPr>
            <p:cNvPr id="29" name="Straight Arrow Connector 28"/>
            <p:cNvCxnSpPr/>
            <p:nvPr/>
          </p:nvCxnSpPr>
          <p:spPr>
            <a:xfrm rot="10800000">
              <a:off x="4114800" y="4267200"/>
              <a:ext cx="0" cy="4572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4114800" y="3352800"/>
              <a:ext cx="0" cy="4572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0800000">
              <a:off x="4114800" y="1447800"/>
              <a:ext cx="0" cy="4572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0800000">
              <a:off x="4876800" y="4953000"/>
              <a:ext cx="863278" cy="4572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flipH="1">
              <a:off x="6400800" y="5029200"/>
              <a:ext cx="381000" cy="5334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0800000">
              <a:off x="4114800" y="2514600"/>
              <a:ext cx="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rot="10800000">
              <a:off x="6400799" y="3505200"/>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Total stem density</a:t>
              </a:r>
              <a:endParaRPr lang="en-US" dirty="0"/>
            </a:p>
          </p:txBody>
        </p:sp>
        <p:cxnSp>
          <p:nvCxnSpPr>
            <p:cNvPr id="53" name="Straight Arrow Connector 52"/>
            <p:cNvCxnSpPr/>
            <p:nvPr/>
          </p:nvCxnSpPr>
          <p:spPr>
            <a:xfrm rot="10800000">
              <a:off x="5029200" y="2362200"/>
              <a:ext cx="1219200" cy="2209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flipH="1">
              <a:off x="7315200" y="4114800"/>
              <a:ext cx="477455" cy="5334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flipH="1">
              <a:off x="3101050" y="5562600"/>
              <a:ext cx="58645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fontScale="90000"/>
          </a:bodyPr>
          <a:lstStyle/>
          <a:p>
            <a:r>
              <a:rPr lang="en-US" dirty="0" smtClean="0"/>
              <a:t>Calculating </a:t>
            </a:r>
            <a:r>
              <a:rPr lang="en-US" dirty="0"/>
              <a:t>B</a:t>
            </a:r>
            <a:r>
              <a:rPr lang="en-US" dirty="0" smtClean="0"/>
              <a:t>iomass </a:t>
            </a:r>
            <a:r>
              <a:rPr lang="en-US" dirty="0"/>
              <a:t>F</a:t>
            </a:r>
            <a:r>
              <a:rPr lang="en-US" dirty="0" smtClean="0"/>
              <a:t>rom </a:t>
            </a:r>
            <a:br>
              <a:rPr lang="en-US" dirty="0" smtClean="0"/>
            </a:br>
            <a:r>
              <a:rPr lang="en-US" dirty="0"/>
              <a:t>L</a:t>
            </a:r>
            <a:r>
              <a:rPr lang="en-US" dirty="0" smtClean="0"/>
              <a:t>idar and Image </a:t>
            </a:r>
            <a:r>
              <a:rPr lang="en-US" dirty="0"/>
              <a:t>D</a:t>
            </a:r>
            <a:r>
              <a:rPr lang="en-US" dirty="0" smtClean="0"/>
              <a:t>ata</a:t>
            </a:r>
            <a:endParaRPr lang="en-US" dirty="0"/>
          </a:p>
        </p:txBody>
      </p:sp>
      <p:sp>
        <p:nvSpPr>
          <p:cNvPr id="4" name="Slide Number Placeholder 3"/>
          <p:cNvSpPr>
            <a:spLocks noGrp="1"/>
          </p:cNvSpPr>
          <p:nvPr>
            <p:ph type="sldNum" sz="quarter" idx="12"/>
          </p:nvPr>
        </p:nvSpPr>
        <p:spPr/>
        <p:txBody>
          <a:bodyPr/>
          <a:lstStyle/>
          <a:p>
            <a:fld id="{3EEC4A77-E272-4C69-A130-155F58165FD8}" type="slidenum">
              <a:rPr lang="en-US" smtClean="0"/>
              <a:pPr/>
              <a:t>30</a:t>
            </a:fld>
            <a:endParaRPr lang="en-US"/>
          </a:p>
        </p:txBody>
      </p:sp>
      <p:sp>
        <p:nvSpPr>
          <p:cNvPr id="67" name="Rounded Rectangle 66"/>
          <p:cNvSpPr/>
          <p:nvPr/>
        </p:nvSpPr>
        <p:spPr>
          <a:xfrm>
            <a:off x="6172200" y="6172200"/>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Scale to hectare</a:t>
            </a:r>
            <a:endParaRPr lang="en-US" dirty="0">
              <a:solidFill>
                <a:schemeClr val="tx1"/>
              </a:solidFill>
            </a:endParaRPr>
          </a:p>
        </p:txBody>
      </p:sp>
      <p:cxnSp>
        <p:nvCxnSpPr>
          <p:cNvPr id="66" name="Straight Arrow Connector 65"/>
          <p:cNvCxnSpPr/>
          <p:nvPr/>
        </p:nvCxnSpPr>
        <p:spPr>
          <a:xfrm>
            <a:off x="5410200" y="6172200"/>
            <a:ext cx="990600" cy="2286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800600" y="2057400"/>
            <a:ext cx="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7" name="Picture 36"/>
          <p:cNvPicPr/>
          <p:nvPr/>
        </p:nvPicPr>
        <p:blipFill>
          <a:blip r:embed="rId3" cstate="print"/>
          <a:srcRect/>
          <a:stretch>
            <a:fillRect/>
          </a:stretch>
        </p:blipFill>
        <p:spPr bwMode="auto">
          <a:xfrm>
            <a:off x="5715000" y="2438400"/>
            <a:ext cx="3055838" cy="3024335"/>
          </a:xfrm>
          <a:prstGeom prst="rect">
            <a:avLst/>
          </a:prstGeom>
          <a:noFill/>
          <a:ln w="9525">
            <a:noFill/>
            <a:miter lim="800000"/>
            <a:headEnd/>
            <a:tailEnd/>
          </a:ln>
        </p:spPr>
      </p:pic>
      <p:sp>
        <p:nvSpPr>
          <p:cNvPr id="5" name="Freeform 4"/>
          <p:cNvSpPr/>
          <p:nvPr/>
        </p:nvSpPr>
        <p:spPr>
          <a:xfrm>
            <a:off x="7467600" y="2625969"/>
            <a:ext cx="213514" cy="2508739"/>
          </a:xfrm>
          <a:custGeom>
            <a:avLst/>
            <a:gdLst>
              <a:gd name="connsiteX0" fmla="*/ 164123 w 213514"/>
              <a:gd name="connsiteY0" fmla="*/ 0 h 2508739"/>
              <a:gd name="connsiteX1" fmla="*/ 199292 w 213514"/>
              <a:gd name="connsiteY1" fmla="*/ 211016 h 2508739"/>
              <a:gd name="connsiteX2" fmla="*/ 211015 w 213514"/>
              <a:gd name="connsiteY2" fmla="*/ 550985 h 2508739"/>
              <a:gd name="connsiteX3" fmla="*/ 187569 w 213514"/>
              <a:gd name="connsiteY3" fmla="*/ 890954 h 2508739"/>
              <a:gd name="connsiteX4" fmla="*/ 199292 w 213514"/>
              <a:gd name="connsiteY4" fmla="*/ 1207477 h 2508739"/>
              <a:gd name="connsiteX5" fmla="*/ 187569 w 213514"/>
              <a:gd name="connsiteY5" fmla="*/ 1524000 h 2508739"/>
              <a:gd name="connsiteX6" fmla="*/ 211015 w 213514"/>
              <a:gd name="connsiteY6" fmla="*/ 1676400 h 2508739"/>
              <a:gd name="connsiteX7" fmla="*/ 117231 w 213514"/>
              <a:gd name="connsiteY7" fmla="*/ 2168769 h 2508739"/>
              <a:gd name="connsiteX8" fmla="*/ 0 w 213514"/>
              <a:gd name="connsiteY8" fmla="*/ 2508739 h 2508739"/>
              <a:gd name="connsiteX9" fmla="*/ 0 w 213514"/>
              <a:gd name="connsiteY9" fmla="*/ 2508739 h 250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514" h="2508739">
                <a:moveTo>
                  <a:pt x="164123" y="0"/>
                </a:moveTo>
                <a:cubicBezTo>
                  <a:pt x="177800" y="59592"/>
                  <a:pt x="191477" y="119185"/>
                  <a:pt x="199292" y="211016"/>
                </a:cubicBezTo>
                <a:cubicBezTo>
                  <a:pt x="207107" y="302847"/>
                  <a:pt x="212969" y="437662"/>
                  <a:pt x="211015" y="550985"/>
                </a:cubicBezTo>
                <a:cubicBezTo>
                  <a:pt x="209061" y="664308"/>
                  <a:pt x="189523" y="781539"/>
                  <a:pt x="187569" y="890954"/>
                </a:cubicBezTo>
                <a:cubicBezTo>
                  <a:pt x="185615" y="1000369"/>
                  <a:pt x="199292" y="1101969"/>
                  <a:pt x="199292" y="1207477"/>
                </a:cubicBezTo>
                <a:cubicBezTo>
                  <a:pt x="199292" y="1312985"/>
                  <a:pt x="185615" y="1445846"/>
                  <a:pt x="187569" y="1524000"/>
                </a:cubicBezTo>
                <a:cubicBezTo>
                  <a:pt x="189523" y="1602154"/>
                  <a:pt x="222738" y="1568939"/>
                  <a:pt x="211015" y="1676400"/>
                </a:cubicBezTo>
                <a:cubicBezTo>
                  <a:pt x="199292" y="1783862"/>
                  <a:pt x="152400" y="2030046"/>
                  <a:pt x="117231" y="2168769"/>
                </a:cubicBezTo>
                <a:cubicBezTo>
                  <a:pt x="82062" y="2307492"/>
                  <a:pt x="0" y="2508739"/>
                  <a:pt x="0" y="2508739"/>
                </a:cubicBezTo>
                <a:lnTo>
                  <a:pt x="0" y="2508739"/>
                </a:lnTo>
              </a:path>
            </a:pathLst>
          </a:cu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smtClean="0"/>
              <a:t>Lidar canopy underestimation</a:t>
            </a:r>
            <a:endParaRPr lang="en-US" dirty="0"/>
          </a:p>
        </p:txBody>
      </p:sp>
      <p:sp>
        <p:nvSpPr>
          <p:cNvPr id="4" name="Slide Number Placeholder 3"/>
          <p:cNvSpPr>
            <a:spLocks noGrp="1"/>
          </p:cNvSpPr>
          <p:nvPr>
            <p:ph type="sldNum" sz="quarter" idx="12"/>
          </p:nvPr>
        </p:nvSpPr>
        <p:spPr/>
        <p:txBody>
          <a:bodyPr/>
          <a:lstStyle/>
          <a:p>
            <a:fld id="{3EEC4A77-E272-4C69-A130-155F58165FD8}" type="slidenum">
              <a:rPr lang="en-US" smtClean="0"/>
              <a:pPr/>
              <a:t>31</a:t>
            </a:fld>
            <a:endParaRPr lang="en-US"/>
          </a:p>
        </p:txBody>
      </p:sp>
      <p:pic>
        <p:nvPicPr>
          <p:cNvPr id="20" name="Picture 19" descr="non_coor_plots.jpg"/>
          <p:cNvPicPr>
            <a:picLocks noChangeAspect="1"/>
          </p:cNvPicPr>
          <p:nvPr/>
        </p:nvPicPr>
        <p:blipFill>
          <a:blip r:embed="rId2" cstate="print"/>
          <a:srcRect/>
          <a:stretch>
            <a:fillRect/>
          </a:stretch>
        </p:blipFill>
        <p:spPr>
          <a:xfrm>
            <a:off x="5596424" y="1143001"/>
            <a:ext cx="3451762" cy="4648199"/>
          </a:xfrm>
          <a:prstGeom prst="rect">
            <a:avLst/>
          </a:prstGeom>
        </p:spPr>
      </p:pic>
      <p:pic>
        <p:nvPicPr>
          <p:cNvPr id="23" name="Picture 3"/>
          <p:cNvPicPr>
            <a:picLocks noChangeAspect="1" noChangeArrowheads="1"/>
          </p:cNvPicPr>
          <p:nvPr/>
        </p:nvPicPr>
        <p:blipFill>
          <a:blip r:embed="rId3" cstate="print"/>
          <a:srcRect l="75048" t="1675" r="14903" b="83252"/>
          <a:stretch>
            <a:fillRect/>
          </a:stretch>
        </p:blipFill>
        <p:spPr bwMode="auto">
          <a:xfrm>
            <a:off x="3429000" y="4038600"/>
            <a:ext cx="761998" cy="962699"/>
          </a:xfrm>
          <a:prstGeom prst="rect">
            <a:avLst/>
          </a:prstGeom>
          <a:noFill/>
          <a:ln w="9525">
            <a:noFill/>
            <a:miter lim="800000"/>
            <a:headEnd/>
            <a:tailEnd/>
          </a:ln>
        </p:spPr>
      </p:pic>
      <p:pic>
        <p:nvPicPr>
          <p:cNvPr id="24" name="Picture 2"/>
          <p:cNvPicPr>
            <a:picLocks noChangeAspect="1" noChangeArrowheads="1"/>
          </p:cNvPicPr>
          <p:nvPr/>
        </p:nvPicPr>
        <p:blipFill>
          <a:blip r:embed="rId4" cstate="print"/>
          <a:srcRect/>
          <a:stretch>
            <a:fillRect/>
          </a:stretch>
        </p:blipFill>
        <p:spPr bwMode="auto">
          <a:xfrm>
            <a:off x="3657600" y="5224666"/>
            <a:ext cx="1938824" cy="1498583"/>
          </a:xfrm>
          <a:prstGeom prst="rect">
            <a:avLst/>
          </a:prstGeom>
          <a:noFill/>
          <a:ln w="9525">
            <a:noFill/>
            <a:miter lim="800000"/>
            <a:headEnd/>
            <a:tailEnd/>
          </a:ln>
        </p:spPr>
      </p:pic>
      <p:pic>
        <p:nvPicPr>
          <p:cNvPr id="19" name="Picture 3"/>
          <p:cNvPicPr>
            <a:picLocks noChangeAspect="1" noChangeArrowheads="1"/>
          </p:cNvPicPr>
          <p:nvPr/>
        </p:nvPicPr>
        <p:blipFill>
          <a:blip r:embed="rId3" cstate="print"/>
          <a:srcRect l="2503" r="25551" b="11234"/>
          <a:stretch>
            <a:fillRect/>
          </a:stretch>
        </p:blipFill>
        <p:spPr bwMode="auto">
          <a:xfrm>
            <a:off x="152400" y="1143000"/>
            <a:ext cx="4114800" cy="4276165"/>
          </a:xfrm>
          <a:prstGeom prst="rect">
            <a:avLst/>
          </a:prstGeom>
          <a:noFill/>
          <a:ln w="9525">
            <a:noFill/>
            <a:miter lim="800000"/>
            <a:headEnd/>
            <a:tailEnd/>
          </a:ln>
        </p:spPr>
      </p:pic>
    </p:spTree>
    <p:extLst>
      <p:ext uri="{BB962C8B-B14F-4D97-AF65-F5344CB8AC3E}">
        <p14:creationId xmlns:p14="http://schemas.microsoft.com/office/powerpoint/2010/main" xmlns="" val="1174121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Biomass differences</a:t>
            </a:r>
            <a:endParaRPr lang="en-US" dirty="0"/>
          </a:p>
        </p:txBody>
      </p:sp>
      <p:sp>
        <p:nvSpPr>
          <p:cNvPr id="4" name="Slide Number Placeholder 3"/>
          <p:cNvSpPr>
            <a:spLocks noGrp="1"/>
          </p:cNvSpPr>
          <p:nvPr>
            <p:ph type="sldNum" sz="quarter" idx="12"/>
          </p:nvPr>
        </p:nvSpPr>
        <p:spPr/>
        <p:txBody>
          <a:bodyPr/>
          <a:lstStyle/>
          <a:p>
            <a:fld id="{3EEC4A77-E272-4C69-A130-155F58165FD8}" type="slidenum">
              <a:rPr lang="en-US" smtClean="0"/>
              <a:pPr/>
              <a:t>32</a:t>
            </a:fld>
            <a:endParaRPr lang="en-US"/>
          </a:p>
        </p:txBody>
      </p:sp>
      <p:graphicFrame>
        <p:nvGraphicFramePr>
          <p:cNvPr id="6" name="Table 5"/>
          <p:cNvGraphicFramePr>
            <a:graphicFrameLocks noGrp="1"/>
          </p:cNvGraphicFramePr>
          <p:nvPr/>
        </p:nvGraphicFramePr>
        <p:xfrm>
          <a:off x="609600" y="1447800"/>
          <a:ext cx="7620002" cy="4629032"/>
        </p:xfrm>
        <a:graphic>
          <a:graphicData uri="http://schemas.openxmlformats.org/drawingml/2006/table">
            <a:tbl>
              <a:tblPr/>
              <a:tblGrid>
                <a:gridCol w="815520"/>
                <a:gridCol w="1162749"/>
                <a:gridCol w="1611924"/>
                <a:gridCol w="2124808"/>
                <a:gridCol w="1905001"/>
              </a:tblGrid>
              <a:tr h="685800">
                <a:tc gridSpan="5">
                  <a:txBody>
                    <a:bodyPr/>
                    <a:lstStyle/>
                    <a:p>
                      <a:pPr marL="0" marR="0">
                        <a:lnSpc>
                          <a:spcPct val="115000"/>
                        </a:lnSpc>
                        <a:spcBef>
                          <a:spcPts val="0"/>
                        </a:spcBef>
                        <a:spcAft>
                          <a:spcPts val="0"/>
                        </a:spcAft>
                      </a:pPr>
                      <a:r>
                        <a:rPr lang="en-US" sz="1600" dirty="0">
                          <a:solidFill>
                            <a:srgbClr val="000000"/>
                          </a:solidFill>
                          <a:latin typeface="Arial Black" pitchFamily="34" charset="0"/>
                          <a:ea typeface="Times New Roman"/>
                          <a:cs typeface="Calibri"/>
                        </a:rPr>
                        <a:t> Table 3.  Comparison of remotely calculated biomass with ground biomass.  </a:t>
                      </a:r>
                      <a:endParaRPr lang="en-US" sz="1800" dirty="0">
                        <a:latin typeface="Arial Black" pitchFamily="34" charset="0"/>
                        <a:ea typeface="Calibri"/>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0132">
                <a:tc>
                  <a:txBody>
                    <a:bodyPr/>
                    <a:lstStyle/>
                    <a:p>
                      <a:pPr marL="0" marR="0">
                        <a:lnSpc>
                          <a:spcPct val="100000"/>
                        </a:lnSpc>
                        <a:spcBef>
                          <a:spcPts val="0"/>
                        </a:spcBef>
                        <a:spcAft>
                          <a:spcPts val="0"/>
                        </a:spcAft>
                      </a:pPr>
                      <a:r>
                        <a:rPr lang="en-US" sz="1600" dirty="0">
                          <a:solidFill>
                            <a:srgbClr val="000000"/>
                          </a:solidFill>
                          <a:latin typeface="Arial Black" pitchFamily="34" charset="0"/>
                          <a:ea typeface="Times New Roman"/>
                          <a:cs typeface="Calibri"/>
                        </a:rPr>
                        <a:t>Plot</a:t>
                      </a:r>
                      <a:endParaRPr lang="en-US" sz="1800" dirty="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nSpc>
                          <a:spcPct val="100000"/>
                        </a:lnSpc>
                        <a:spcBef>
                          <a:spcPts val="0"/>
                        </a:spcBef>
                        <a:spcAft>
                          <a:spcPts val="0"/>
                        </a:spcAft>
                      </a:pPr>
                      <a:r>
                        <a:rPr lang="en-US" sz="1600" dirty="0">
                          <a:solidFill>
                            <a:srgbClr val="000000"/>
                          </a:solidFill>
                          <a:latin typeface="Arial Black" pitchFamily="34" charset="0"/>
                          <a:ea typeface="Times New Roman"/>
                          <a:cs typeface="Calibri"/>
                        </a:rPr>
                        <a:t>Remote</a:t>
                      </a:r>
                      <a:endParaRPr lang="en-US" sz="1800" dirty="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nSpc>
                          <a:spcPct val="100000"/>
                        </a:lnSpc>
                        <a:spcBef>
                          <a:spcPts val="0"/>
                        </a:spcBef>
                        <a:spcAft>
                          <a:spcPts val="0"/>
                        </a:spcAft>
                      </a:pPr>
                      <a:r>
                        <a:rPr lang="en-US" sz="1600" dirty="0">
                          <a:solidFill>
                            <a:srgbClr val="000000"/>
                          </a:solidFill>
                          <a:latin typeface="Arial Black" pitchFamily="34" charset="0"/>
                          <a:ea typeface="Times New Roman"/>
                          <a:cs typeface="Calibri"/>
                        </a:rPr>
                        <a:t>Ground bio all</a:t>
                      </a:r>
                      <a:endParaRPr lang="en-US" sz="1800" dirty="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nSpc>
                          <a:spcPct val="100000"/>
                        </a:lnSpc>
                        <a:spcBef>
                          <a:spcPts val="0"/>
                        </a:spcBef>
                        <a:spcAft>
                          <a:spcPts val="0"/>
                        </a:spcAft>
                      </a:pPr>
                      <a:r>
                        <a:rPr lang="en-US" sz="1600" dirty="0">
                          <a:solidFill>
                            <a:srgbClr val="000000"/>
                          </a:solidFill>
                          <a:latin typeface="Arial Black" pitchFamily="34" charset="0"/>
                          <a:ea typeface="Times New Roman"/>
                          <a:cs typeface="Calibri"/>
                        </a:rPr>
                        <a:t>Difference ground-remote</a:t>
                      </a:r>
                      <a:endParaRPr lang="en-US" sz="1800" dirty="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nSpc>
                          <a:spcPct val="100000"/>
                        </a:lnSpc>
                        <a:spcBef>
                          <a:spcPts val="0"/>
                        </a:spcBef>
                        <a:spcAft>
                          <a:spcPts val="0"/>
                        </a:spcAft>
                      </a:pPr>
                      <a:endParaRPr lang="en-US" sz="1600" i="1" dirty="0" smtClean="0">
                        <a:solidFill>
                          <a:srgbClr val="000000"/>
                        </a:solidFill>
                        <a:latin typeface="Arial Black" pitchFamily="34" charset="0"/>
                        <a:ea typeface="Times New Roman"/>
                        <a:cs typeface="Calibri"/>
                      </a:endParaRPr>
                    </a:p>
                    <a:p>
                      <a:pPr marL="0" marR="0">
                        <a:lnSpc>
                          <a:spcPct val="100000"/>
                        </a:lnSpc>
                        <a:spcBef>
                          <a:spcPts val="0"/>
                        </a:spcBef>
                        <a:spcAft>
                          <a:spcPts val="0"/>
                        </a:spcAft>
                      </a:pPr>
                      <a:r>
                        <a:rPr lang="en-US" sz="1600" i="1" dirty="0" smtClean="0">
                          <a:solidFill>
                            <a:srgbClr val="000000"/>
                          </a:solidFill>
                          <a:latin typeface="Arial Black" pitchFamily="34" charset="0"/>
                          <a:ea typeface="Times New Roman"/>
                          <a:cs typeface="Calibri"/>
                        </a:rPr>
                        <a:t>Lidar </a:t>
                      </a:r>
                      <a:r>
                        <a:rPr lang="en-US" sz="1600" i="1" dirty="0">
                          <a:solidFill>
                            <a:srgbClr val="000000"/>
                          </a:solidFill>
                          <a:latin typeface="Arial Black" pitchFamily="34" charset="0"/>
                          <a:ea typeface="Times New Roman"/>
                          <a:cs typeface="Calibri"/>
                        </a:rPr>
                        <a:t>plot height average</a:t>
                      </a:r>
                      <a:endParaRPr lang="en-US" sz="1800" dirty="0">
                        <a:latin typeface="Arial Black" pitchFamily="34" charset="0"/>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273378">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2.2</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259.27</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224.66</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34.61</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i="1" dirty="0">
                          <a:solidFill>
                            <a:srgbClr val="000000"/>
                          </a:solidFill>
                          <a:latin typeface="Arial Black" pitchFamily="34" charset="0"/>
                          <a:ea typeface="Times New Roman"/>
                          <a:cs typeface="Calibri"/>
                        </a:rPr>
                        <a:t>30.14</a:t>
                      </a:r>
                      <a:endParaRPr lang="en-US" sz="1800" dirty="0">
                        <a:latin typeface="Arial Black" pitchFamily="34" charset="0"/>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273378">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3</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168.69</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205.48</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-36.79</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i="1">
                          <a:solidFill>
                            <a:srgbClr val="000000"/>
                          </a:solidFill>
                          <a:latin typeface="Arial Black" pitchFamily="34" charset="0"/>
                          <a:ea typeface="Times New Roman"/>
                          <a:cs typeface="Calibri"/>
                        </a:rPr>
                        <a:t>24.05</a:t>
                      </a:r>
                      <a:endParaRPr lang="en-US" sz="1800">
                        <a:latin typeface="Arial Black" pitchFamily="34" charset="0"/>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273378">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5</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274.47</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283.25</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-8.78</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i="1">
                          <a:solidFill>
                            <a:srgbClr val="000000"/>
                          </a:solidFill>
                          <a:latin typeface="Arial Black" pitchFamily="34" charset="0"/>
                          <a:ea typeface="Times New Roman"/>
                          <a:cs typeface="Calibri"/>
                        </a:rPr>
                        <a:t>28.03</a:t>
                      </a:r>
                      <a:endParaRPr lang="en-US" sz="1800">
                        <a:latin typeface="Arial Black" pitchFamily="34" charset="0"/>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273378">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230</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225.15</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289.72</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-64.57</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i="1">
                          <a:solidFill>
                            <a:srgbClr val="000000"/>
                          </a:solidFill>
                          <a:latin typeface="Arial Black" pitchFamily="34" charset="0"/>
                          <a:ea typeface="Times New Roman"/>
                          <a:cs typeface="Calibri"/>
                        </a:rPr>
                        <a:t>27.24</a:t>
                      </a:r>
                      <a:endParaRPr lang="en-US" sz="1800">
                        <a:latin typeface="Arial Black" pitchFamily="34" charset="0"/>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273378">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236</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314.95</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290.94</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24.01</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i="1">
                          <a:solidFill>
                            <a:srgbClr val="000000"/>
                          </a:solidFill>
                          <a:latin typeface="Arial Black" pitchFamily="34" charset="0"/>
                          <a:ea typeface="Times New Roman"/>
                          <a:cs typeface="Calibri"/>
                        </a:rPr>
                        <a:t>29.88</a:t>
                      </a:r>
                      <a:endParaRPr lang="en-US" sz="1800">
                        <a:latin typeface="Arial Black" pitchFamily="34" charset="0"/>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273378">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272</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70.62</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125.34</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-54.72</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i="1">
                          <a:solidFill>
                            <a:srgbClr val="000000"/>
                          </a:solidFill>
                          <a:latin typeface="Arial Black" pitchFamily="34" charset="0"/>
                          <a:ea typeface="Times New Roman"/>
                          <a:cs typeface="Calibri"/>
                        </a:rPr>
                        <a:t>14.22</a:t>
                      </a:r>
                      <a:endParaRPr lang="en-US" sz="1800">
                        <a:latin typeface="Arial Black" pitchFamily="34" charset="0"/>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273378">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388</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137.90</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243.24</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dirty="0">
                          <a:solidFill>
                            <a:srgbClr val="000000"/>
                          </a:solidFill>
                          <a:latin typeface="Arial Black" pitchFamily="34" charset="0"/>
                          <a:ea typeface="Times New Roman"/>
                          <a:cs typeface="Calibri"/>
                        </a:rPr>
                        <a:t>-105.34</a:t>
                      </a:r>
                      <a:endParaRPr lang="en-US" sz="1800" dirty="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i="1">
                          <a:solidFill>
                            <a:srgbClr val="000000"/>
                          </a:solidFill>
                          <a:latin typeface="Arial Black" pitchFamily="34" charset="0"/>
                          <a:ea typeface="Times New Roman"/>
                          <a:cs typeface="Calibri"/>
                        </a:rPr>
                        <a:t>24.98</a:t>
                      </a:r>
                      <a:endParaRPr lang="en-US" sz="1800">
                        <a:latin typeface="Arial Black" pitchFamily="34" charset="0"/>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273378">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428</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254.70</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164.92</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89.78</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i="1">
                          <a:solidFill>
                            <a:srgbClr val="000000"/>
                          </a:solidFill>
                          <a:latin typeface="Arial Black" pitchFamily="34" charset="0"/>
                          <a:ea typeface="Times New Roman"/>
                          <a:cs typeface="Calibri"/>
                        </a:rPr>
                        <a:t>27.77</a:t>
                      </a:r>
                      <a:endParaRPr lang="en-US" sz="1800">
                        <a:latin typeface="Arial Black" pitchFamily="34" charset="0"/>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273378">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486</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162.60</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205.32</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-42.72</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i="1">
                          <a:solidFill>
                            <a:srgbClr val="000000"/>
                          </a:solidFill>
                          <a:latin typeface="Arial Black" pitchFamily="34" charset="0"/>
                          <a:ea typeface="Times New Roman"/>
                          <a:cs typeface="Calibri"/>
                        </a:rPr>
                        <a:t>26.13</a:t>
                      </a:r>
                      <a:endParaRPr lang="en-US" sz="1800">
                        <a:latin typeface="Arial Black" pitchFamily="34" charset="0"/>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273378">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499</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344.90</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293.26</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a:solidFill>
                            <a:srgbClr val="000000"/>
                          </a:solidFill>
                          <a:latin typeface="Arial Black" pitchFamily="34" charset="0"/>
                          <a:ea typeface="Times New Roman"/>
                          <a:cs typeface="Calibri"/>
                        </a:rPr>
                        <a:t>51.64</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i="1">
                          <a:solidFill>
                            <a:srgbClr val="000000"/>
                          </a:solidFill>
                          <a:latin typeface="Arial Black" pitchFamily="34" charset="0"/>
                          <a:ea typeface="Times New Roman"/>
                          <a:cs typeface="Calibri"/>
                        </a:rPr>
                        <a:t>31.22</a:t>
                      </a:r>
                      <a:endParaRPr lang="en-US" sz="1800">
                        <a:latin typeface="Arial Black" pitchFamily="34" charset="0"/>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318940">
                <a:tc>
                  <a:txBody>
                    <a:bodyPr/>
                    <a:lstStyle/>
                    <a:p>
                      <a:pPr marL="0" marR="0">
                        <a:lnSpc>
                          <a:spcPct val="115000"/>
                        </a:lnSpc>
                        <a:spcBef>
                          <a:spcPts val="0"/>
                        </a:spcBef>
                        <a:spcAft>
                          <a:spcPts val="0"/>
                        </a:spcAft>
                      </a:pPr>
                      <a:r>
                        <a:rPr lang="en-US" sz="1600" b="1">
                          <a:solidFill>
                            <a:srgbClr val="000000"/>
                          </a:solidFill>
                          <a:latin typeface="Arial Black" pitchFamily="34" charset="0"/>
                          <a:ea typeface="Times New Roman"/>
                          <a:cs typeface="Calibri"/>
                        </a:rPr>
                        <a:t>Sum</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b="1">
                          <a:solidFill>
                            <a:srgbClr val="000000"/>
                          </a:solidFill>
                          <a:latin typeface="Arial Black" pitchFamily="34" charset="0"/>
                          <a:ea typeface="Times New Roman"/>
                          <a:cs typeface="Calibri"/>
                        </a:rPr>
                        <a:t>2213.25</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b="1">
                          <a:solidFill>
                            <a:srgbClr val="000000"/>
                          </a:solidFill>
                          <a:latin typeface="Arial Black" pitchFamily="34" charset="0"/>
                          <a:ea typeface="Times New Roman"/>
                          <a:cs typeface="Calibri"/>
                        </a:rPr>
                        <a:t>2326.13</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r>
                        <a:rPr lang="en-US" sz="1600" b="1">
                          <a:solidFill>
                            <a:srgbClr val="000000"/>
                          </a:solidFill>
                          <a:latin typeface="Arial Black" pitchFamily="34" charset="0"/>
                          <a:ea typeface="Times New Roman"/>
                          <a:cs typeface="Calibri"/>
                        </a:rPr>
                        <a:t>-112.88</a:t>
                      </a:r>
                      <a:endParaRPr lang="en-US" sz="1800">
                        <a:latin typeface="Arial Black" pitchFamily="34" charset="0"/>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r">
                        <a:lnSpc>
                          <a:spcPct val="115000"/>
                        </a:lnSpc>
                        <a:spcBef>
                          <a:spcPts val="0"/>
                        </a:spcBef>
                        <a:spcAft>
                          <a:spcPts val="0"/>
                        </a:spcAft>
                      </a:pPr>
                      <a:endParaRPr lang="en-US" sz="1800" dirty="0">
                        <a:latin typeface="Arial Black" pitchFamily="34" charset="0"/>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Lidar underestimation gradient</a:t>
            </a:r>
            <a:endParaRPr lang="en-US" dirty="0"/>
          </a:p>
        </p:txBody>
      </p:sp>
      <p:sp>
        <p:nvSpPr>
          <p:cNvPr id="3" name="Slide Number Placeholder 2"/>
          <p:cNvSpPr>
            <a:spLocks noGrp="1"/>
          </p:cNvSpPr>
          <p:nvPr>
            <p:ph type="sldNum" sz="quarter" idx="12"/>
          </p:nvPr>
        </p:nvSpPr>
        <p:spPr/>
        <p:txBody>
          <a:bodyPr/>
          <a:lstStyle/>
          <a:p>
            <a:fld id="{3EEC4A77-E272-4C69-A130-155F58165FD8}" type="slidenum">
              <a:rPr lang="en-US" smtClean="0"/>
              <a:pPr/>
              <a:t>33</a:t>
            </a:fld>
            <a:endParaRPr lang="en-US"/>
          </a:p>
        </p:txBody>
      </p:sp>
      <p:graphicFrame>
        <p:nvGraphicFramePr>
          <p:cNvPr id="4" name="Table 3"/>
          <p:cNvGraphicFramePr>
            <a:graphicFrameLocks noGrp="1"/>
          </p:cNvGraphicFramePr>
          <p:nvPr/>
        </p:nvGraphicFramePr>
        <p:xfrm>
          <a:off x="457200" y="1600200"/>
          <a:ext cx="8382000" cy="3962402"/>
        </p:xfrm>
        <a:graphic>
          <a:graphicData uri="http://schemas.openxmlformats.org/drawingml/2006/table">
            <a:tbl>
              <a:tblPr/>
              <a:tblGrid>
                <a:gridCol w="2095500"/>
                <a:gridCol w="2400300"/>
                <a:gridCol w="1905000"/>
                <a:gridCol w="1981200"/>
              </a:tblGrid>
              <a:tr h="814068">
                <a:tc>
                  <a:txBody>
                    <a:bodyPr/>
                    <a:lstStyle/>
                    <a:p>
                      <a:pPr algn="l" fontAlgn="b"/>
                      <a:r>
                        <a:rPr lang="en-US" sz="2400" b="0" i="0" u="none" strike="noStrike" dirty="0" err="1">
                          <a:solidFill>
                            <a:srgbClr val="000000"/>
                          </a:solidFill>
                          <a:latin typeface="Arial Black" pitchFamily="34" charset="0"/>
                        </a:rPr>
                        <a:t>lidar</a:t>
                      </a:r>
                      <a:r>
                        <a:rPr lang="en-US" sz="2400" b="0" i="0" u="none" strike="noStrike" dirty="0">
                          <a:solidFill>
                            <a:srgbClr val="000000"/>
                          </a:solidFill>
                          <a:latin typeface="Arial Black" pitchFamily="34" charset="0"/>
                        </a:rPr>
                        <a:t> height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Arial Black" pitchFamily="34" charset="0"/>
                        </a:rPr>
                        <a:t>height*slope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dirty="0">
                          <a:solidFill>
                            <a:srgbClr val="000000"/>
                          </a:solidFill>
                          <a:latin typeface="Arial Black" pitchFamily="34" charset="0"/>
                        </a:rPr>
                        <a:t>+constant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dirty="0">
                          <a:solidFill>
                            <a:srgbClr val="000000"/>
                          </a:solidFill>
                          <a:latin typeface="Arial Black" pitchFamily="34" charset="0"/>
                        </a:rPr>
                        <a:t>difference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9762">
                <a:tc>
                  <a:txBody>
                    <a:bodyPr/>
                    <a:lstStyle/>
                    <a:p>
                      <a:pPr algn="r" fontAlgn="b"/>
                      <a:r>
                        <a:rPr lang="en-US" sz="2400" b="0" i="0" u="none" strike="noStrike">
                          <a:solidFill>
                            <a:srgbClr val="000000"/>
                          </a:solidFill>
                          <a:latin typeface="Arial Black"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5.48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5.991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-0.991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9762">
                <a:tc>
                  <a:txBody>
                    <a:bodyPr/>
                    <a:lstStyle/>
                    <a:p>
                      <a:pPr algn="r" fontAlgn="b"/>
                      <a:r>
                        <a:rPr lang="en-US" sz="2400" b="0" i="0" u="none" strike="noStrike">
                          <a:solidFill>
                            <a:srgbClr val="000000"/>
                          </a:solidFill>
                          <a:latin typeface="Arial Black"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10.96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11.471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-1.471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9762">
                <a:tc>
                  <a:txBody>
                    <a:bodyPr/>
                    <a:lstStyle/>
                    <a:p>
                      <a:pPr algn="r" fontAlgn="b"/>
                      <a:r>
                        <a:rPr lang="en-US" sz="2400" b="0" i="0" u="none" strike="noStrike">
                          <a:solidFill>
                            <a:srgbClr val="000000"/>
                          </a:solidFill>
                          <a:latin typeface="Arial Black"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16.44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16.951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-1.951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9762">
                <a:tc>
                  <a:txBody>
                    <a:bodyPr/>
                    <a:lstStyle/>
                    <a:p>
                      <a:pPr algn="r" fontAlgn="b"/>
                      <a:r>
                        <a:rPr lang="en-US" sz="2400" b="0" i="0" u="none" strike="noStrike">
                          <a:solidFill>
                            <a:srgbClr val="000000"/>
                          </a:solidFill>
                          <a:latin typeface="Arial Black"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21.92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22.431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-2.431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9762">
                <a:tc>
                  <a:txBody>
                    <a:bodyPr/>
                    <a:lstStyle/>
                    <a:p>
                      <a:pPr algn="r" fontAlgn="b"/>
                      <a:r>
                        <a:rPr lang="en-US" sz="2400" b="0" i="0" u="none" strike="noStrike">
                          <a:solidFill>
                            <a:srgbClr val="000000"/>
                          </a:solidFill>
                          <a:latin typeface="Arial Black"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27.4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27.911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-2.911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9762">
                <a:tc>
                  <a:txBody>
                    <a:bodyPr/>
                    <a:lstStyle/>
                    <a:p>
                      <a:pPr algn="r" fontAlgn="b"/>
                      <a:r>
                        <a:rPr lang="en-US" sz="2400" b="0" i="0" u="none" strike="noStrike">
                          <a:solidFill>
                            <a:srgbClr val="000000"/>
                          </a:solidFill>
                          <a:latin typeface="Arial Black"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32.88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33.391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-3.391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9762">
                <a:tc>
                  <a:txBody>
                    <a:bodyPr/>
                    <a:lstStyle/>
                    <a:p>
                      <a:pPr algn="r" fontAlgn="b"/>
                      <a:r>
                        <a:rPr lang="en-US" sz="2400" b="0" i="0" u="none" strike="noStrike">
                          <a:solidFill>
                            <a:srgbClr val="000000"/>
                          </a:solidFill>
                          <a:latin typeface="Arial Black"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38.36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a:solidFill>
                            <a:srgbClr val="000000"/>
                          </a:solidFill>
                          <a:latin typeface="Arial Black" pitchFamily="34" charset="0"/>
                        </a:rPr>
                        <a:t>38.871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0" i="0" u="none" strike="noStrike" dirty="0">
                          <a:solidFill>
                            <a:srgbClr val="000000"/>
                          </a:solidFill>
                          <a:latin typeface="Arial Black" pitchFamily="34" charset="0"/>
                        </a:rPr>
                        <a:t>-3.871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effectLst/>
              </a:rPr>
              <a:t>Pearson’s</a:t>
            </a:r>
            <a:r>
              <a:rPr lang="en-US" dirty="0" smtClean="0"/>
              <a:t> </a:t>
            </a:r>
            <a:r>
              <a:rPr lang="en-US" dirty="0" smtClean="0">
                <a:effectLst/>
              </a:rPr>
              <a:t>Correlation</a:t>
            </a:r>
            <a:endParaRPr lang="en-US" dirty="0">
              <a:effectLst/>
            </a:endParaRPr>
          </a:p>
        </p:txBody>
      </p:sp>
      <p:sp>
        <p:nvSpPr>
          <p:cNvPr id="4" name="Slide Number Placeholder 3"/>
          <p:cNvSpPr>
            <a:spLocks noGrp="1"/>
          </p:cNvSpPr>
          <p:nvPr>
            <p:ph type="sldNum" sz="quarter" idx="12"/>
          </p:nvPr>
        </p:nvSpPr>
        <p:spPr/>
        <p:txBody>
          <a:bodyPr/>
          <a:lstStyle/>
          <a:p>
            <a:fld id="{3EEC4A77-E272-4C69-A130-155F58165FD8}" type="slidenum">
              <a:rPr lang="en-US" smtClean="0"/>
              <a:pPr/>
              <a:t>34</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xmlns="" val="3096902065"/>
              </p:ext>
            </p:extLst>
          </p:nvPr>
        </p:nvGraphicFramePr>
        <p:xfrm>
          <a:off x="228601" y="990600"/>
          <a:ext cx="8305799" cy="4079460"/>
        </p:xfrm>
        <a:graphic>
          <a:graphicData uri="http://schemas.openxmlformats.org/drawingml/2006/table">
            <a:tbl>
              <a:tblPr>
                <a:tableStyleId>{5C22544A-7EE6-4342-B048-85BDC9FD1C3A}</a:tableStyleId>
              </a:tblPr>
              <a:tblGrid>
                <a:gridCol w="1319157"/>
                <a:gridCol w="1507667"/>
                <a:gridCol w="770480"/>
                <a:gridCol w="1027307"/>
                <a:gridCol w="1284135"/>
                <a:gridCol w="1112917"/>
                <a:gridCol w="1284136"/>
              </a:tblGrid>
              <a:tr h="850789">
                <a:tc>
                  <a:txBody>
                    <a:bodyPr/>
                    <a:lstStyle/>
                    <a:p>
                      <a:pPr marL="0" marR="0" algn="ctr">
                        <a:lnSpc>
                          <a:spcPct val="115000"/>
                        </a:lnSpc>
                        <a:spcBef>
                          <a:spcPts val="0"/>
                        </a:spcBef>
                        <a:spcAft>
                          <a:spcPts val="0"/>
                        </a:spcAft>
                      </a:pPr>
                      <a:r>
                        <a:rPr lang="en-US" sz="1600" b="1" dirty="0">
                          <a:effectLst/>
                          <a:latin typeface="Arial Black" pitchFamily="34" charset="0"/>
                        </a:rPr>
                        <a:t> </a:t>
                      </a:r>
                      <a:endParaRPr lang="en-US" sz="1600" b="1" dirty="0">
                        <a:effectLst/>
                        <a:latin typeface="Arial Black" pitchFamily="34" charset="0"/>
                        <a:ea typeface="Calibri"/>
                      </a:endParaRPr>
                    </a:p>
                  </a:txBody>
                  <a:tcPr marL="0" marR="0" marT="0" marB="0" anchor="ctr">
                    <a:solidFill>
                      <a:schemeClr val="tx2">
                        <a:lumMod val="75000"/>
                      </a:schemeClr>
                    </a:solidFill>
                  </a:tcPr>
                </a:tc>
                <a:tc>
                  <a:txBody>
                    <a:bodyPr/>
                    <a:lstStyle/>
                    <a:p>
                      <a:pPr marL="38100" marR="38100" algn="ctr">
                        <a:lnSpc>
                          <a:spcPts val="1600"/>
                        </a:lnSpc>
                        <a:spcBef>
                          <a:spcPts val="0"/>
                        </a:spcBef>
                        <a:spcAft>
                          <a:spcPts val="0"/>
                        </a:spcAft>
                      </a:pPr>
                      <a:r>
                        <a:rPr lang="en-US" sz="1600" b="1" dirty="0">
                          <a:effectLst/>
                          <a:latin typeface="Arial Black" pitchFamily="34" charset="0"/>
                        </a:rPr>
                        <a:t>Dominant </a:t>
                      </a:r>
                      <a:r>
                        <a:rPr lang="en-US" sz="1600" b="1" dirty="0" smtClean="0">
                          <a:effectLst/>
                          <a:latin typeface="Arial Black" pitchFamily="34" charset="0"/>
                        </a:rPr>
                        <a:t>Stem Density </a:t>
                      </a:r>
                      <a:r>
                        <a:rPr lang="en-US" sz="1600" b="1" dirty="0">
                          <a:effectLst/>
                          <a:latin typeface="Arial Black" pitchFamily="34" charset="0"/>
                        </a:rPr>
                        <a:t>(</a:t>
                      </a:r>
                      <a:r>
                        <a:rPr lang="en-US" sz="1600" b="1" dirty="0" smtClean="0">
                          <a:effectLst/>
                          <a:latin typeface="Arial Black" pitchFamily="34" charset="0"/>
                        </a:rPr>
                        <a:t>ground)</a:t>
                      </a:r>
                      <a:endParaRPr lang="en-US" sz="1600" b="1" dirty="0">
                        <a:effectLst/>
                        <a:latin typeface="Arial Black" pitchFamily="34" charset="0"/>
                        <a:ea typeface="Calibri"/>
                      </a:endParaRPr>
                    </a:p>
                  </a:txBody>
                  <a:tcPr marL="0" marR="0" marT="0" marB="0" anchor="b">
                    <a:solidFill>
                      <a:schemeClr val="tx2">
                        <a:lumMod val="75000"/>
                      </a:schemeClr>
                    </a:solidFill>
                  </a:tcPr>
                </a:tc>
                <a:tc>
                  <a:txBody>
                    <a:bodyPr/>
                    <a:lstStyle/>
                    <a:p>
                      <a:pPr marL="38100" marR="38100" algn="ctr">
                        <a:lnSpc>
                          <a:spcPts val="1600"/>
                        </a:lnSpc>
                        <a:spcBef>
                          <a:spcPts val="0"/>
                        </a:spcBef>
                        <a:spcAft>
                          <a:spcPts val="0"/>
                        </a:spcAft>
                      </a:pPr>
                      <a:r>
                        <a:rPr lang="en-US" sz="1600" b="1" dirty="0" smtClean="0">
                          <a:effectLst/>
                          <a:latin typeface="Arial Black" pitchFamily="34" charset="0"/>
                        </a:rPr>
                        <a:t>%Canopy</a:t>
                      </a:r>
                      <a:endParaRPr lang="en-US" sz="1600" b="1" dirty="0">
                        <a:effectLst/>
                        <a:latin typeface="Arial Black" pitchFamily="34" charset="0"/>
                        <a:ea typeface="Calibri"/>
                      </a:endParaRPr>
                    </a:p>
                  </a:txBody>
                  <a:tcPr marL="0" marR="0" marT="0" marB="0" anchor="b">
                    <a:solidFill>
                      <a:schemeClr val="tx2">
                        <a:lumMod val="75000"/>
                      </a:schemeClr>
                    </a:solidFill>
                  </a:tcPr>
                </a:tc>
                <a:tc>
                  <a:txBody>
                    <a:bodyPr/>
                    <a:lstStyle/>
                    <a:p>
                      <a:pPr marL="38100" marR="38100" algn="ctr">
                        <a:lnSpc>
                          <a:spcPts val="1600"/>
                        </a:lnSpc>
                        <a:spcBef>
                          <a:spcPts val="0"/>
                        </a:spcBef>
                        <a:spcAft>
                          <a:spcPts val="0"/>
                        </a:spcAft>
                      </a:pPr>
                      <a:r>
                        <a:rPr lang="en-US" sz="1600" b="1" dirty="0" smtClean="0">
                          <a:effectLst/>
                          <a:latin typeface="Arial Black" pitchFamily="34" charset="0"/>
                        </a:rPr>
                        <a:t>% Vis Image</a:t>
                      </a:r>
                      <a:endParaRPr lang="en-US" sz="1600" b="1" dirty="0">
                        <a:effectLst/>
                        <a:latin typeface="Arial Black" pitchFamily="34" charset="0"/>
                        <a:ea typeface="Calibri"/>
                      </a:endParaRPr>
                    </a:p>
                  </a:txBody>
                  <a:tcPr marL="0" marR="0" marT="0" marB="0" anchor="b">
                    <a:solidFill>
                      <a:schemeClr val="tx2">
                        <a:lumMod val="75000"/>
                      </a:schemeClr>
                    </a:solidFill>
                  </a:tcPr>
                </a:tc>
                <a:tc>
                  <a:txBody>
                    <a:bodyPr/>
                    <a:lstStyle/>
                    <a:p>
                      <a:pPr marL="38100" marR="38100" algn="ctr">
                        <a:lnSpc>
                          <a:spcPts val="1600"/>
                        </a:lnSpc>
                        <a:spcBef>
                          <a:spcPts val="0"/>
                        </a:spcBef>
                        <a:spcAft>
                          <a:spcPts val="0"/>
                        </a:spcAft>
                      </a:pPr>
                      <a:r>
                        <a:rPr lang="en-US" sz="1600" b="1" dirty="0" smtClean="0">
                          <a:effectLst/>
                          <a:latin typeface="Arial Black" pitchFamily="34" charset="0"/>
                        </a:rPr>
                        <a:t>Act. </a:t>
                      </a:r>
                      <a:r>
                        <a:rPr lang="en-US" sz="1600" b="1" dirty="0" err="1" smtClean="0">
                          <a:effectLst/>
                          <a:latin typeface="Arial Black" pitchFamily="34" charset="0"/>
                        </a:rPr>
                        <a:t>dom</a:t>
                      </a:r>
                      <a:r>
                        <a:rPr lang="en-US" sz="1600" b="1" dirty="0" smtClean="0">
                          <a:effectLst/>
                          <a:latin typeface="Arial Black" pitchFamily="34" charset="0"/>
                        </a:rPr>
                        <a:t> </a:t>
                      </a:r>
                      <a:r>
                        <a:rPr lang="en-US" sz="1600" b="1" dirty="0">
                          <a:effectLst/>
                          <a:latin typeface="Arial Black" pitchFamily="34" charset="0"/>
                        </a:rPr>
                        <a:t>canopy %RO</a:t>
                      </a:r>
                      <a:endParaRPr lang="en-US" sz="1600" b="1" dirty="0">
                        <a:effectLst/>
                        <a:latin typeface="Arial Black" pitchFamily="34" charset="0"/>
                        <a:ea typeface="Calibri"/>
                      </a:endParaRPr>
                    </a:p>
                  </a:txBody>
                  <a:tcPr marL="0" marR="0" marT="0" marB="0" anchor="b">
                    <a:solidFill>
                      <a:schemeClr val="tx2">
                        <a:lumMod val="75000"/>
                      </a:schemeClr>
                    </a:solidFill>
                  </a:tcPr>
                </a:tc>
                <a:tc>
                  <a:txBody>
                    <a:bodyPr/>
                    <a:lstStyle/>
                    <a:p>
                      <a:pPr marL="38100" marR="38100" algn="ctr">
                        <a:lnSpc>
                          <a:spcPts val="1600"/>
                        </a:lnSpc>
                        <a:spcBef>
                          <a:spcPts val="0"/>
                        </a:spcBef>
                        <a:spcAft>
                          <a:spcPts val="0"/>
                        </a:spcAft>
                      </a:pPr>
                      <a:r>
                        <a:rPr lang="en-US" sz="1600" b="1" dirty="0" smtClean="0">
                          <a:effectLst/>
                          <a:latin typeface="Arial Black" pitchFamily="34" charset="0"/>
                        </a:rPr>
                        <a:t>Remote bio</a:t>
                      </a:r>
                      <a:endParaRPr lang="en-US" sz="1600" b="1" dirty="0">
                        <a:effectLst/>
                        <a:latin typeface="Arial Black" pitchFamily="34" charset="0"/>
                        <a:ea typeface="Calibri"/>
                      </a:endParaRPr>
                    </a:p>
                  </a:txBody>
                  <a:tcPr marL="0" marR="0" marT="0" marB="0" anchor="b">
                    <a:solidFill>
                      <a:schemeClr val="tx2">
                        <a:lumMod val="75000"/>
                      </a:schemeClr>
                    </a:solidFill>
                  </a:tcPr>
                </a:tc>
                <a:tc>
                  <a:txBody>
                    <a:bodyPr/>
                    <a:lstStyle/>
                    <a:p>
                      <a:pPr marL="38100" marR="38100" algn="ctr">
                        <a:lnSpc>
                          <a:spcPts val="1600"/>
                        </a:lnSpc>
                        <a:spcBef>
                          <a:spcPts val="0"/>
                        </a:spcBef>
                        <a:spcAft>
                          <a:spcPts val="0"/>
                        </a:spcAft>
                      </a:pPr>
                      <a:r>
                        <a:rPr lang="en-US" sz="1600" b="1" dirty="0" smtClean="0">
                          <a:effectLst/>
                          <a:latin typeface="Arial Black" pitchFamily="34" charset="0"/>
                        </a:rPr>
                        <a:t>Ground bio all</a:t>
                      </a:r>
                      <a:endParaRPr lang="en-US" sz="1600" b="1" dirty="0">
                        <a:effectLst/>
                        <a:latin typeface="Arial Black" pitchFamily="34" charset="0"/>
                        <a:ea typeface="Calibri"/>
                      </a:endParaRPr>
                    </a:p>
                  </a:txBody>
                  <a:tcPr marL="0" marR="0" marT="0" marB="0" anchor="b">
                    <a:solidFill>
                      <a:schemeClr val="tx2">
                        <a:lumMod val="75000"/>
                      </a:schemeClr>
                    </a:solidFill>
                  </a:tcPr>
                </a:tc>
              </a:tr>
              <a:tr h="539143">
                <a:tc>
                  <a:txBody>
                    <a:bodyPr/>
                    <a:lstStyle/>
                    <a:p>
                      <a:pPr marL="38100" marR="38100">
                        <a:lnSpc>
                          <a:spcPts val="1600"/>
                        </a:lnSpc>
                        <a:spcBef>
                          <a:spcPts val="0"/>
                        </a:spcBef>
                        <a:spcAft>
                          <a:spcPts val="0"/>
                        </a:spcAft>
                      </a:pPr>
                      <a:r>
                        <a:rPr lang="en-US" sz="1600" b="1" dirty="0" smtClean="0">
                          <a:effectLst/>
                          <a:latin typeface="Arial Black" pitchFamily="34" charset="0"/>
                        </a:rPr>
                        <a:t>Dominant </a:t>
                      </a:r>
                      <a:r>
                        <a:rPr lang="en-US" sz="1600" b="1" dirty="0" err="1" smtClean="0">
                          <a:effectLst/>
                          <a:latin typeface="Arial Black" pitchFamily="34" charset="0"/>
                        </a:rPr>
                        <a:t>StemDen</a:t>
                      </a: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a:effectLst/>
                          <a:latin typeface="Arial Black" pitchFamily="34" charset="0"/>
                        </a:rPr>
                        <a:t>1</a:t>
                      </a:r>
                      <a:endParaRPr lang="en-US" sz="1600" b="1">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smtClean="0">
                          <a:effectLst/>
                          <a:latin typeface="Arial Black" pitchFamily="34" charset="0"/>
                        </a:rPr>
                        <a:t> </a:t>
                      </a: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smtClean="0">
                          <a:effectLst/>
                          <a:latin typeface="Arial Black" pitchFamily="34" charset="0"/>
                        </a:rPr>
                        <a:t> </a:t>
                      </a: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smtClean="0">
                          <a:effectLst/>
                          <a:latin typeface="Arial Black" pitchFamily="34" charset="0"/>
                        </a:rPr>
                        <a:t> </a:t>
                      </a: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smtClean="0">
                          <a:effectLst/>
                          <a:latin typeface="Arial Black" pitchFamily="34" charset="0"/>
                        </a:rPr>
                        <a:t> </a:t>
                      </a:r>
                      <a:endParaRPr lang="en-US" sz="1600" b="1" dirty="0">
                        <a:effectLst/>
                        <a:latin typeface="Arial Black" pitchFamily="34" charset="0"/>
                        <a:ea typeface="Calibri"/>
                      </a:endParaRPr>
                    </a:p>
                  </a:txBody>
                  <a:tcPr marL="0" marR="0" marT="0" marB="0">
                    <a:solidFill>
                      <a:schemeClr val="tx2">
                        <a:lumMod val="75000"/>
                      </a:schemeClr>
                    </a:solidFill>
                  </a:tcPr>
                </a:tc>
              </a:tr>
              <a:tr h="283596">
                <a:tc>
                  <a:txBody>
                    <a:bodyPr/>
                    <a:lstStyle/>
                    <a:p>
                      <a:pPr marL="38100" marR="38100">
                        <a:lnSpc>
                          <a:spcPts val="1600"/>
                        </a:lnSpc>
                        <a:spcBef>
                          <a:spcPts val="0"/>
                        </a:spcBef>
                        <a:spcAft>
                          <a:spcPts val="0"/>
                        </a:spcAft>
                      </a:pPr>
                      <a:r>
                        <a:rPr lang="en-US" sz="1600" b="1" dirty="0" err="1">
                          <a:effectLst/>
                          <a:latin typeface="Arial Black" pitchFamily="34" charset="0"/>
                        </a:rPr>
                        <a:t>pctCanopy</a:t>
                      </a: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a:effectLst/>
                          <a:latin typeface="Arial Black" pitchFamily="34" charset="0"/>
                        </a:rPr>
                        <a:t>.545</a:t>
                      </a:r>
                      <a:endParaRPr lang="en-US" sz="1600" b="1">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a:effectLst/>
                          <a:latin typeface="Arial Black" pitchFamily="34" charset="0"/>
                        </a:rPr>
                        <a:t>1</a:t>
                      </a:r>
                      <a:endParaRPr lang="en-US" sz="1600" b="1">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endParaRPr lang="en-US" dirty="0">
                        <a:latin typeface="Arial Black" pitchFamily="34" charset="0"/>
                      </a:endParaRPr>
                    </a:p>
                  </a:txBody>
                  <a:tcPr marL="0" marR="0" marT="0" marB="0">
                    <a:solidFill>
                      <a:schemeClr val="tx2">
                        <a:lumMod val="75000"/>
                      </a:schemeClr>
                    </a:solidFill>
                  </a:tcPr>
                </a:tc>
                <a:tc>
                  <a:txBody>
                    <a:bodyPr/>
                    <a:lstStyle/>
                    <a:p>
                      <a:endParaRPr lang="en-US" dirty="0">
                        <a:latin typeface="Arial Black" pitchFamily="34" charset="0"/>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smtClean="0">
                          <a:effectLst/>
                          <a:latin typeface="Arial Black" pitchFamily="34" charset="0"/>
                        </a:rPr>
                        <a:t> </a:t>
                      </a:r>
                      <a:endParaRPr lang="en-US" sz="1600" b="1" dirty="0">
                        <a:effectLst/>
                        <a:latin typeface="Arial Black" pitchFamily="34" charset="0"/>
                        <a:ea typeface="Calibri"/>
                      </a:endParaRPr>
                    </a:p>
                  </a:txBody>
                  <a:tcPr marL="0" marR="0" marT="0" marB="0">
                    <a:solidFill>
                      <a:schemeClr val="tx2">
                        <a:lumMod val="75000"/>
                      </a:schemeClr>
                    </a:solidFill>
                  </a:tcPr>
                </a:tc>
              </a:tr>
              <a:tr h="283596">
                <a:tc>
                  <a:txBody>
                    <a:bodyPr/>
                    <a:lstStyle/>
                    <a:p>
                      <a:pPr marL="38100" marR="38100">
                        <a:lnSpc>
                          <a:spcPts val="1600"/>
                        </a:lnSpc>
                        <a:spcBef>
                          <a:spcPts val="0"/>
                        </a:spcBef>
                        <a:spcAft>
                          <a:spcPts val="0"/>
                        </a:spcAft>
                      </a:pPr>
                      <a:r>
                        <a:rPr lang="en-US" sz="1600" b="1" dirty="0" err="1">
                          <a:effectLst/>
                          <a:latin typeface="Arial Black" pitchFamily="34" charset="0"/>
                        </a:rPr>
                        <a:t>pctVis</a:t>
                      </a:r>
                      <a:r>
                        <a:rPr lang="en-US" sz="1600" b="1" dirty="0">
                          <a:effectLst/>
                          <a:latin typeface="Arial Black" pitchFamily="34" charset="0"/>
                        </a:rPr>
                        <a:t> Image</a:t>
                      </a: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a:effectLst/>
                          <a:latin typeface="Arial Black" pitchFamily="34" charset="0"/>
                        </a:rPr>
                        <a:t>-.593</a:t>
                      </a: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a:effectLst/>
                          <a:latin typeface="Arial Black" pitchFamily="34" charset="0"/>
                        </a:rPr>
                        <a:t>-.149</a:t>
                      </a: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a:effectLst/>
                          <a:latin typeface="Arial Black" pitchFamily="34" charset="0"/>
                        </a:rPr>
                        <a:t>1</a:t>
                      </a:r>
                      <a:endParaRPr lang="en-US" sz="1600" b="1">
                        <a:effectLst/>
                        <a:latin typeface="Arial Black" pitchFamily="34" charset="0"/>
                        <a:ea typeface="Calibri"/>
                      </a:endParaRPr>
                    </a:p>
                  </a:txBody>
                  <a:tcPr marL="0" marR="0" marT="0" marB="0">
                    <a:solidFill>
                      <a:schemeClr val="tx2">
                        <a:lumMod val="75000"/>
                      </a:schemeClr>
                    </a:solidFill>
                  </a:tcPr>
                </a:tc>
                <a:tc>
                  <a:txBody>
                    <a:bodyPr/>
                    <a:lstStyle/>
                    <a:p>
                      <a:endParaRPr lang="en-US" dirty="0">
                        <a:latin typeface="Arial Black" pitchFamily="34" charset="0"/>
                      </a:endParaRPr>
                    </a:p>
                  </a:txBody>
                  <a:tcPr marL="0" marR="0" marT="0" marB="0">
                    <a:solidFill>
                      <a:schemeClr val="tx2">
                        <a:lumMod val="75000"/>
                      </a:schemeClr>
                    </a:solidFill>
                  </a:tcPr>
                </a:tc>
                <a:tc>
                  <a:txBody>
                    <a:bodyPr/>
                    <a:lstStyle/>
                    <a:p>
                      <a:endParaRPr lang="en-US">
                        <a:latin typeface="Arial Black" pitchFamily="34" charset="0"/>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smtClean="0">
                          <a:effectLst/>
                          <a:latin typeface="Arial Black" pitchFamily="34" charset="0"/>
                        </a:rPr>
                        <a:t> </a:t>
                      </a:r>
                      <a:endParaRPr lang="en-US" sz="1600" b="1" dirty="0">
                        <a:effectLst/>
                        <a:latin typeface="Arial Black" pitchFamily="34" charset="0"/>
                        <a:ea typeface="Calibri"/>
                      </a:endParaRPr>
                    </a:p>
                  </a:txBody>
                  <a:tcPr marL="0" marR="0" marT="0" marB="0">
                    <a:solidFill>
                      <a:schemeClr val="tx2">
                        <a:lumMod val="75000"/>
                      </a:schemeClr>
                    </a:solidFill>
                  </a:tcPr>
                </a:tc>
              </a:tr>
              <a:tr h="539143">
                <a:tc>
                  <a:txBody>
                    <a:bodyPr/>
                    <a:lstStyle/>
                    <a:p>
                      <a:pPr marL="38100" marR="38100">
                        <a:lnSpc>
                          <a:spcPts val="1600"/>
                        </a:lnSpc>
                        <a:spcBef>
                          <a:spcPts val="0"/>
                        </a:spcBef>
                        <a:spcAft>
                          <a:spcPts val="0"/>
                        </a:spcAft>
                      </a:pPr>
                      <a:r>
                        <a:rPr lang="en-US" sz="1600" b="1" dirty="0">
                          <a:effectLst/>
                          <a:latin typeface="Arial Black" pitchFamily="34" charset="0"/>
                        </a:rPr>
                        <a:t>Actual dom</a:t>
                      </a:r>
                      <a:r>
                        <a:rPr lang="en-US" sz="1600" b="1" dirty="0" smtClean="0">
                          <a:effectLst/>
                          <a:latin typeface="Arial Black" pitchFamily="34" charset="0"/>
                        </a:rPr>
                        <a:t>. can </a:t>
                      </a:r>
                      <a:r>
                        <a:rPr lang="en-US" sz="1600" b="1" dirty="0">
                          <a:effectLst/>
                          <a:latin typeface="Arial Black" pitchFamily="34" charset="0"/>
                        </a:rPr>
                        <a:t>%RO</a:t>
                      </a: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a:solidFill>
                            <a:srgbClr val="7030A0"/>
                          </a:solidFill>
                          <a:effectLst/>
                          <a:latin typeface="Arial Black" pitchFamily="34" charset="0"/>
                        </a:rPr>
                        <a:t>-.632</a:t>
                      </a:r>
                      <a:r>
                        <a:rPr lang="en-US" sz="1600" b="1" baseline="30000" dirty="0">
                          <a:effectLst/>
                          <a:latin typeface="Arial Black" pitchFamily="34" charset="0"/>
                        </a:rPr>
                        <a:t>*</a:t>
                      </a: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a:effectLst/>
                          <a:latin typeface="Arial Black" pitchFamily="34" charset="0"/>
                        </a:rPr>
                        <a:t>-.134</a:t>
                      </a: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a:effectLst/>
                          <a:latin typeface="Arial Black" pitchFamily="34" charset="0"/>
                        </a:rPr>
                        <a:t>.595</a:t>
                      </a: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a:effectLst/>
                          <a:latin typeface="Arial Black" pitchFamily="34" charset="0"/>
                        </a:rPr>
                        <a:t>1</a:t>
                      </a:r>
                      <a:endParaRPr lang="en-US" sz="1600" b="1">
                        <a:effectLst/>
                        <a:latin typeface="Arial Black" pitchFamily="34" charset="0"/>
                        <a:ea typeface="Calibri"/>
                      </a:endParaRPr>
                    </a:p>
                  </a:txBody>
                  <a:tcPr marL="0" marR="0" marT="0" marB="0">
                    <a:solidFill>
                      <a:schemeClr val="tx2">
                        <a:lumMod val="75000"/>
                      </a:schemeClr>
                    </a:solidFill>
                  </a:tcPr>
                </a:tc>
                <a:tc>
                  <a:txBody>
                    <a:bodyPr/>
                    <a:lstStyle/>
                    <a:p>
                      <a:endParaRPr lang="en-US" dirty="0">
                        <a:latin typeface="Arial Black" pitchFamily="34" charset="0"/>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smtClean="0">
                          <a:effectLst/>
                          <a:latin typeface="Arial Black" pitchFamily="34" charset="0"/>
                        </a:rPr>
                        <a:t> </a:t>
                      </a:r>
                      <a:endParaRPr lang="en-US" sz="1600" b="1" dirty="0">
                        <a:effectLst/>
                        <a:latin typeface="Arial Black" pitchFamily="34" charset="0"/>
                        <a:ea typeface="Calibri"/>
                      </a:endParaRPr>
                    </a:p>
                  </a:txBody>
                  <a:tcPr marL="0" marR="0" marT="0" marB="0">
                    <a:solidFill>
                      <a:schemeClr val="tx2">
                        <a:lumMod val="75000"/>
                      </a:schemeClr>
                    </a:solidFill>
                  </a:tcPr>
                </a:tc>
              </a:tr>
              <a:tr h="283596">
                <a:tc>
                  <a:txBody>
                    <a:bodyPr/>
                    <a:lstStyle/>
                    <a:p>
                      <a:pPr marL="38100" marR="38100">
                        <a:lnSpc>
                          <a:spcPts val="1600"/>
                        </a:lnSpc>
                        <a:spcBef>
                          <a:spcPts val="0"/>
                        </a:spcBef>
                        <a:spcAft>
                          <a:spcPts val="0"/>
                        </a:spcAft>
                      </a:pPr>
                      <a:r>
                        <a:rPr lang="en-US" sz="1600" b="1" dirty="0" err="1">
                          <a:effectLst/>
                          <a:latin typeface="Arial Black" pitchFamily="34" charset="0"/>
                        </a:rPr>
                        <a:t>remote_bio</a:t>
                      </a: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a:effectLst/>
                          <a:latin typeface="Arial Black" pitchFamily="34" charset="0"/>
                        </a:rPr>
                        <a:t>-.529</a:t>
                      </a:r>
                      <a:endParaRPr lang="en-US" sz="1600" b="1">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a:effectLst/>
                          <a:latin typeface="Arial Black" pitchFamily="34" charset="0"/>
                        </a:rPr>
                        <a:t>.208</a:t>
                      </a:r>
                      <a:endParaRPr lang="en-US" sz="1600" b="1">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a:effectLst/>
                          <a:latin typeface="Arial Black" pitchFamily="34" charset="0"/>
                        </a:rPr>
                        <a:t>.560</a:t>
                      </a:r>
                      <a:endParaRPr lang="en-US" sz="1600" b="1">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a:effectLst/>
                          <a:latin typeface="Arial Black" pitchFamily="34" charset="0"/>
                        </a:rPr>
                        <a:t>.600</a:t>
                      </a: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a:effectLst/>
                          <a:latin typeface="Arial Black" pitchFamily="34" charset="0"/>
                        </a:rPr>
                        <a:t>1</a:t>
                      </a:r>
                      <a:endParaRPr lang="en-US" sz="1600" b="1">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smtClean="0">
                          <a:effectLst/>
                          <a:latin typeface="Arial Black" pitchFamily="34" charset="0"/>
                        </a:rPr>
                        <a:t>  </a:t>
                      </a:r>
                      <a:endParaRPr lang="en-US" sz="1600" b="1" dirty="0">
                        <a:effectLst/>
                        <a:latin typeface="Arial Black" pitchFamily="34" charset="0"/>
                        <a:ea typeface="Calibri"/>
                      </a:endParaRPr>
                    </a:p>
                  </a:txBody>
                  <a:tcPr marL="0" marR="0" marT="0" marB="0">
                    <a:solidFill>
                      <a:schemeClr val="tx2">
                        <a:lumMod val="75000"/>
                      </a:schemeClr>
                    </a:solidFill>
                  </a:tcPr>
                </a:tc>
              </a:tr>
              <a:tr h="539143">
                <a:tc>
                  <a:txBody>
                    <a:bodyPr/>
                    <a:lstStyle/>
                    <a:p>
                      <a:pPr marL="38100" marR="38100">
                        <a:lnSpc>
                          <a:spcPts val="1600"/>
                        </a:lnSpc>
                        <a:spcBef>
                          <a:spcPts val="0"/>
                        </a:spcBef>
                        <a:spcAft>
                          <a:spcPts val="0"/>
                        </a:spcAft>
                      </a:pPr>
                      <a:r>
                        <a:rPr lang="en-US" sz="1600" b="1" dirty="0" err="1">
                          <a:effectLst/>
                          <a:latin typeface="Arial Black" pitchFamily="34" charset="0"/>
                        </a:rPr>
                        <a:t>ground_bio_all</a:t>
                      </a:r>
                      <a:endParaRPr lang="en-US" sz="1600" b="1" dirty="0">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a:effectLst/>
                          <a:latin typeface="Arial Black" pitchFamily="34" charset="0"/>
                        </a:rPr>
                        <a:t>-.569</a:t>
                      </a:r>
                      <a:endParaRPr lang="en-US" sz="1600" b="1">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a:effectLst/>
                          <a:latin typeface="Arial Black" pitchFamily="34" charset="0"/>
                        </a:rPr>
                        <a:t>.198</a:t>
                      </a:r>
                      <a:endParaRPr lang="en-US" sz="1600" b="1">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a:effectLst/>
                          <a:latin typeface="Arial Black" pitchFamily="34" charset="0"/>
                        </a:rPr>
                        <a:t>.262</a:t>
                      </a:r>
                      <a:endParaRPr lang="en-US" sz="1600" b="1">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a:solidFill>
                            <a:srgbClr val="7030A0"/>
                          </a:solidFill>
                          <a:effectLst/>
                          <a:latin typeface="Arial Black" pitchFamily="34" charset="0"/>
                        </a:rPr>
                        <a:t>.769</a:t>
                      </a:r>
                      <a:r>
                        <a:rPr lang="en-US" sz="1600" b="1" baseline="30000" dirty="0">
                          <a:solidFill>
                            <a:srgbClr val="7030A0"/>
                          </a:solidFill>
                          <a:effectLst/>
                          <a:latin typeface="Arial Black" pitchFamily="34" charset="0"/>
                        </a:rPr>
                        <a:t>**</a:t>
                      </a:r>
                      <a:endParaRPr lang="en-US" sz="1600" b="1" dirty="0">
                        <a:solidFill>
                          <a:srgbClr val="7030A0"/>
                        </a:solidFill>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a:solidFill>
                            <a:srgbClr val="7030A0"/>
                          </a:solidFill>
                          <a:effectLst/>
                          <a:latin typeface="Arial Black" pitchFamily="34" charset="0"/>
                        </a:rPr>
                        <a:t>.707</a:t>
                      </a:r>
                      <a:r>
                        <a:rPr lang="en-US" sz="1600" b="1" baseline="30000" dirty="0">
                          <a:solidFill>
                            <a:srgbClr val="7030A0"/>
                          </a:solidFill>
                          <a:effectLst/>
                          <a:latin typeface="Arial Black" pitchFamily="34" charset="0"/>
                        </a:rPr>
                        <a:t>*</a:t>
                      </a:r>
                      <a:endParaRPr lang="en-US" sz="1600" b="1" dirty="0">
                        <a:solidFill>
                          <a:srgbClr val="7030A0"/>
                        </a:solidFill>
                        <a:effectLst/>
                        <a:latin typeface="Arial Black" pitchFamily="34" charset="0"/>
                        <a:ea typeface="Calibri"/>
                      </a:endParaRPr>
                    </a:p>
                  </a:txBody>
                  <a:tcPr marL="0" marR="0" marT="0" marB="0">
                    <a:solidFill>
                      <a:schemeClr val="tx2">
                        <a:lumMod val="75000"/>
                      </a:schemeClr>
                    </a:solidFill>
                  </a:tcPr>
                </a:tc>
                <a:tc>
                  <a:txBody>
                    <a:bodyPr/>
                    <a:lstStyle/>
                    <a:p>
                      <a:pPr marL="38100" marR="38100" algn="r">
                        <a:lnSpc>
                          <a:spcPts val="1600"/>
                        </a:lnSpc>
                        <a:spcBef>
                          <a:spcPts val="0"/>
                        </a:spcBef>
                        <a:spcAft>
                          <a:spcPts val="0"/>
                        </a:spcAft>
                      </a:pPr>
                      <a:r>
                        <a:rPr lang="en-US" sz="1600" b="1" dirty="0">
                          <a:effectLst/>
                          <a:latin typeface="Arial Black" pitchFamily="34" charset="0"/>
                        </a:rPr>
                        <a:t>1</a:t>
                      </a:r>
                      <a:endParaRPr lang="en-US" sz="1600" b="1" dirty="0">
                        <a:effectLst/>
                        <a:latin typeface="Arial Black" pitchFamily="34" charset="0"/>
                        <a:ea typeface="Calibri"/>
                      </a:endParaRPr>
                    </a:p>
                  </a:txBody>
                  <a:tcPr marL="0" marR="0" marT="0" marB="0">
                    <a:solidFill>
                      <a:schemeClr val="tx2">
                        <a:lumMod val="75000"/>
                      </a:schemeClr>
                    </a:solidFill>
                  </a:tcPr>
                </a:tc>
              </a:tr>
              <a:tr h="567193">
                <a:tc gridSpan="7">
                  <a:txBody>
                    <a:bodyPr/>
                    <a:lstStyle/>
                    <a:p>
                      <a:pPr marL="38100" marR="38100">
                        <a:lnSpc>
                          <a:spcPts val="1600"/>
                        </a:lnSpc>
                        <a:spcBef>
                          <a:spcPts val="0"/>
                        </a:spcBef>
                        <a:spcAft>
                          <a:spcPts val="0"/>
                        </a:spcAft>
                      </a:pPr>
                      <a:r>
                        <a:rPr lang="en-US" sz="1600" b="1" dirty="0">
                          <a:effectLst/>
                          <a:latin typeface="Arial Black" pitchFamily="34" charset="0"/>
                        </a:rPr>
                        <a:t>*. Correlation is significant at the 0.05 level (2-tailed).</a:t>
                      </a:r>
                    </a:p>
                    <a:p>
                      <a:pPr marL="38100" marR="38100">
                        <a:lnSpc>
                          <a:spcPts val="1600"/>
                        </a:lnSpc>
                        <a:spcBef>
                          <a:spcPts val="0"/>
                        </a:spcBef>
                        <a:spcAft>
                          <a:spcPts val="0"/>
                        </a:spcAft>
                      </a:pPr>
                      <a:r>
                        <a:rPr lang="en-US" sz="1600" b="1" dirty="0">
                          <a:effectLst/>
                          <a:latin typeface="Arial Black" pitchFamily="34" charset="0"/>
                        </a:rPr>
                        <a:t>**. Correlation is significant at the 0.01 level (2-tailed</a:t>
                      </a:r>
                      <a:r>
                        <a:rPr lang="en-US" sz="1600" b="1" dirty="0" smtClean="0">
                          <a:effectLst/>
                          <a:latin typeface="Arial Black" pitchFamily="34" charset="0"/>
                        </a:rPr>
                        <a:t>).N=10 </a:t>
                      </a:r>
                      <a:r>
                        <a:rPr lang="en-US" sz="1600" b="1" dirty="0">
                          <a:effectLst/>
                          <a:latin typeface="Arial Black" pitchFamily="34" charset="0"/>
                        </a:rPr>
                        <a:t>for all cases.  </a:t>
                      </a:r>
                      <a:endParaRPr lang="en-US" sz="1600" b="1" dirty="0">
                        <a:effectLst/>
                        <a:latin typeface="Arial Black" pitchFamily="34" charset="0"/>
                        <a:ea typeface="Calibri"/>
                      </a:endParaRPr>
                    </a:p>
                  </a:txBody>
                  <a:tcPr marL="0" marR="0" marT="0" marB="0">
                    <a:solidFill>
                      <a:schemeClr val="tx2">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xmlns="" val="2402063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127125"/>
          </a:xfrm>
        </p:spPr>
        <p:txBody>
          <a:bodyPr/>
          <a:lstStyle/>
          <a:p>
            <a:r>
              <a:rPr lang="en-US" dirty="0" smtClean="0"/>
              <a:t>Other tentative estimations</a:t>
            </a:r>
            <a:endParaRPr lang="en-US" dirty="0"/>
          </a:p>
        </p:txBody>
      </p:sp>
      <p:sp>
        <p:nvSpPr>
          <p:cNvPr id="4" name="Text Placeholder 3"/>
          <p:cNvSpPr>
            <a:spLocks noGrp="1"/>
          </p:cNvSpPr>
          <p:nvPr>
            <p:ph type="body" sz="half" idx="2"/>
          </p:nvPr>
        </p:nvSpPr>
        <p:spPr>
          <a:xfrm>
            <a:off x="228601" y="4648200"/>
            <a:ext cx="3276600" cy="914400"/>
          </a:xfrm>
        </p:spPr>
        <p:txBody>
          <a:bodyPr>
            <a:normAutofit fontScale="47500" lnSpcReduction="20000"/>
          </a:bodyPr>
          <a:lstStyle/>
          <a:p>
            <a:pPr>
              <a:buNone/>
            </a:pPr>
            <a:r>
              <a:rPr lang="en-US" dirty="0" smtClean="0"/>
              <a:t>p=0.016 (individual coefficients are not significant)</a:t>
            </a:r>
          </a:p>
          <a:p>
            <a:pPr>
              <a:buNone/>
            </a:pPr>
            <a:r>
              <a:rPr lang="en-US" dirty="0" smtClean="0"/>
              <a:t>Removing 428 gives an R2 =0.91</a:t>
            </a:r>
            <a:endParaRPr lang="en-US" dirty="0"/>
          </a:p>
        </p:txBody>
      </p:sp>
      <p:sp>
        <p:nvSpPr>
          <p:cNvPr id="5" name="Slide Number Placeholder 4"/>
          <p:cNvSpPr>
            <a:spLocks noGrp="1"/>
          </p:cNvSpPr>
          <p:nvPr>
            <p:ph type="sldNum" sz="quarter" idx="12"/>
          </p:nvPr>
        </p:nvSpPr>
        <p:spPr/>
        <p:txBody>
          <a:bodyPr/>
          <a:lstStyle/>
          <a:p>
            <a:fld id="{3497D628-CF7F-4515-A08B-E08219B159B8}" type="slidenum">
              <a:rPr lang="en-US" smtClean="0"/>
              <a:pPr/>
              <a:t>35</a:t>
            </a:fld>
            <a:endParaRPr lang="en-US"/>
          </a:p>
        </p:txBody>
      </p:sp>
      <p:graphicFrame>
        <p:nvGraphicFramePr>
          <p:cNvPr id="6" name="Chart 5"/>
          <p:cNvGraphicFramePr/>
          <p:nvPr/>
        </p:nvGraphicFramePr>
        <p:xfrm>
          <a:off x="0" y="1143000"/>
          <a:ext cx="4572000"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4191000" y="3124200"/>
          <a:ext cx="4809186" cy="3276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Biomass</a:t>
            </a:r>
            <a:endParaRPr lang="en-US" dirty="0">
              <a:effectLst/>
            </a:endParaRPr>
          </a:p>
        </p:txBody>
      </p:sp>
      <p:sp>
        <p:nvSpPr>
          <p:cNvPr id="3" name="Content Placeholder 2"/>
          <p:cNvSpPr>
            <a:spLocks noGrp="1"/>
          </p:cNvSpPr>
          <p:nvPr>
            <p:ph idx="1"/>
          </p:nvPr>
        </p:nvSpPr>
        <p:spPr>
          <a:xfrm>
            <a:off x="1524000" y="1447800"/>
            <a:ext cx="6172200" cy="1066800"/>
          </a:xfrm>
        </p:spPr>
        <p:txBody>
          <a:bodyPr>
            <a:normAutofit/>
          </a:bodyPr>
          <a:lstStyle/>
          <a:p>
            <a:pPr marL="137160" indent="0">
              <a:buNone/>
            </a:pPr>
            <a:r>
              <a:rPr lang="en-US" sz="3600" dirty="0" smtClean="0"/>
              <a:t>  </a:t>
            </a:r>
            <a:r>
              <a:rPr lang="en-US" sz="3600" dirty="0" err="1" smtClean="0"/>
              <a:t>Allometric</a:t>
            </a:r>
            <a:r>
              <a:rPr lang="en-US" sz="3600" dirty="0" smtClean="0"/>
              <a:t> equations</a:t>
            </a:r>
          </a:p>
          <a:p>
            <a:pPr marL="137160" indent="0">
              <a:buNone/>
            </a:pPr>
            <a:endParaRPr lang="en-US" dirty="0" smtClean="0"/>
          </a:p>
          <a:p>
            <a:pPr lvl="1"/>
            <a:endParaRPr lang="en-US" dirty="0"/>
          </a:p>
        </p:txBody>
      </p:sp>
      <p:sp>
        <p:nvSpPr>
          <p:cNvPr id="4" name="Slide Number Placeholder 3"/>
          <p:cNvSpPr>
            <a:spLocks noGrp="1"/>
          </p:cNvSpPr>
          <p:nvPr>
            <p:ph type="sldNum" sz="quarter" idx="12"/>
          </p:nvPr>
        </p:nvSpPr>
        <p:spPr/>
        <p:txBody>
          <a:bodyPr/>
          <a:lstStyle/>
          <a:p>
            <a:fld id="{3EEC4A77-E272-4C69-A130-155F58165FD8}" type="slidenum">
              <a:rPr lang="en-US" smtClean="0"/>
              <a:pPr/>
              <a:t>4</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a:xfrm>
            <a:off x="7848600" y="1966036"/>
            <a:ext cx="1231106" cy="3581400"/>
          </a:xfrm>
          <a:prstGeom prst="rect">
            <a:avLst/>
          </a:prstGeom>
        </p:spPr>
      </p:pic>
      <p:sp>
        <p:nvSpPr>
          <p:cNvPr id="8" name="Rectangle 7"/>
          <p:cNvSpPr/>
          <p:nvPr/>
        </p:nvSpPr>
        <p:spPr>
          <a:xfrm>
            <a:off x="990600" y="4800600"/>
            <a:ext cx="6477000" cy="707886"/>
          </a:xfrm>
          <a:prstGeom prst="rect">
            <a:avLst/>
          </a:prstGeom>
        </p:spPr>
        <p:txBody>
          <a:bodyPr wrap="square">
            <a:spAutoFit/>
          </a:bodyPr>
          <a:lstStyle/>
          <a:p>
            <a:pPr marL="411480" indent="-283464">
              <a:spcBef>
                <a:spcPct val="20000"/>
              </a:spcBef>
              <a:buClr>
                <a:prstClr val="white"/>
              </a:buClr>
              <a:buSzPct val="80000"/>
            </a:pPr>
            <a:r>
              <a:rPr lang="en-US" sz="4000" dirty="0" smtClean="0">
                <a:solidFill>
                  <a:prstClr val="black"/>
                </a:solidFill>
                <a:latin typeface="Arial Black" pitchFamily="34" charset="0"/>
              </a:rPr>
              <a:t>→</a:t>
            </a:r>
            <a:r>
              <a:rPr lang="en-US" sz="2400" dirty="0" smtClean="0">
                <a:solidFill>
                  <a:prstClr val="black"/>
                </a:solidFill>
                <a:latin typeface="Arial Black" pitchFamily="34" charset="0"/>
              </a:rPr>
              <a:t>Remote data as surrogates</a:t>
            </a:r>
          </a:p>
        </p:txBody>
      </p:sp>
      <p:sp>
        <p:nvSpPr>
          <p:cNvPr id="9" name="Rectangle 8"/>
          <p:cNvSpPr/>
          <p:nvPr/>
        </p:nvSpPr>
        <p:spPr>
          <a:xfrm>
            <a:off x="0" y="2819400"/>
            <a:ext cx="8534400" cy="1292662"/>
          </a:xfrm>
          <a:prstGeom prst="rect">
            <a:avLst/>
          </a:prstGeom>
        </p:spPr>
        <p:txBody>
          <a:bodyPr wrap="square">
            <a:spAutoFit/>
          </a:bodyPr>
          <a:lstStyle/>
          <a:p>
            <a:endParaRPr lang="en-US" dirty="0" smtClean="0">
              <a:solidFill>
                <a:schemeClr val="bg1"/>
              </a:solidFill>
              <a:latin typeface="Arial Black" pitchFamily="34" charset="0"/>
            </a:endParaRPr>
          </a:p>
          <a:p>
            <a:r>
              <a:rPr lang="en-US" sz="3200" dirty="0" smtClean="0">
                <a:solidFill>
                  <a:schemeClr val="bg1"/>
                </a:solidFill>
                <a:latin typeface="Arial Black" pitchFamily="34" charset="0"/>
              </a:rPr>
              <a:t>Red Oak </a:t>
            </a:r>
            <a:r>
              <a:rPr lang="en-US" sz="2000" dirty="0" smtClean="0">
                <a:solidFill>
                  <a:schemeClr val="bg1"/>
                </a:solidFill>
                <a:latin typeface="Arial Black" pitchFamily="34" charset="0"/>
              </a:rPr>
              <a:t>aboveground biomass</a:t>
            </a:r>
            <a:r>
              <a:rPr lang="en-US" dirty="0" smtClean="0">
                <a:solidFill>
                  <a:schemeClr val="bg1"/>
                </a:solidFill>
                <a:latin typeface="Arial Black" pitchFamily="34" charset="0"/>
              </a:rPr>
              <a:t>(Mg)</a:t>
            </a:r>
            <a:r>
              <a:rPr lang="en-US" sz="2000" dirty="0" smtClean="0">
                <a:solidFill>
                  <a:schemeClr val="bg1"/>
                </a:solidFill>
                <a:latin typeface="Arial Black" pitchFamily="34" charset="0"/>
              </a:rPr>
              <a:t>= </a:t>
            </a:r>
            <a:endParaRPr lang="en-US" dirty="0" smtClean="0">
              <a:solidFill>
                <a:schemeClr val="bg1"/>
              </a:solidFill>
              <a:latin typeface="Arial Black" pitchFamily="34" charset="0"/>
            </a:endParaRPr>
          </a:p>
          <a:p>
            <a:r>
              <a:rPr lang="en-US" dirty="0" smtClean="0">
                <a:solidFill>
                  <a:schemeClr val="bg1"/>
                </a:solidFill>
                <a:latin typeface="Arial Black" pitchFamily="34" charset="0"/>
              </a:rPr>
              <a:t>((EXP(-2.972+-0.017*</a:t>
            </a:r>
            <a:r>
              <a:rPr lang="en-US" sz="2800" dirty="0" smtClean="0">
                <a:solidFill>
                  <a:schemeClr val="bg1"/>
                </a:solidFill>
                <a:latin typeface="Arial Black" pitchFamily="34" charset="0"/>
              </a:rPr>
              <a:t>dbh</a:t>
            </a:r>
            <a:r>
              <a:rPr lang="en-US" dirty="0" smtClean="0">
                <a:solidFill>
                  <a:schemeClr val="bg1"/>
                </a:solidFill>
                <a:latin typeface="Arial Black" pitchFamily="34" charset="0"/>
              </a:rPr>
              <a:t>+2.873*(LN(</a:t>
            </a:r>
            <a:r>
              <a:rPr lang="en-US" sz="2800" dirty="0" smtClean="0">
                <a:solidFill>
                  <a:schemeClr val="bg1"/>
                </a:solidFill>
                <a:latin typeface="Arial Black" pitchFamily="34" charset="0"/>
              </a:rPr>
              <a:t>dbh</a:t>
            </a:r>
            <a:r>
              <a:rPr lang="en-US" dirty="0" smtClean="0">
                <a:solidFill>
                  <a:schemeClr val="bg1"/>
                </a:solidFill>
                <a:latin typeface="Arial Black" pitchFamily="34" charset="0"/>
              </a:rPr>
              <a:t>^1))))*0.001)*1.05</a:t>
            </a:r>
            <a:endParaRPr lang="en-US" dirty="0">
              <a:solidFill>
                <a:schemeClr val="bg1"/>
              </a:solidFill>
              <a:latin typeface="Arial Black"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4" name="Rectangle 8"/>
          <p:cNvSpPr>
            <a:spLocks noGrp="1" noRot="1" noChangeArrowheads="1"/>
          </p:cNvSpPr>
          <p:nvPr>
            <p:ph type="title"/>
          </p:nvPr>
        </p:nvSpPr>
        <p:spPr>
          <a:xfrm>
            <a:off x="457200" y="152400"/>
            <a:ext cx="8229600" cy="1265238"/>
          </a:xfrm>
        </p:spPr>
        <p:txBody>
          <a:bodyPr>
            <a:normAutofit fontScale="90000"/>
          </a:bodyPr>
          <a:lstStyle/>
          <a:p>
            <a:pPr>
              <a:defRPr/>
            </a:pPr>
            <a:r>
              <a:rPr lang="en-US" dirty="0" smtClean="0">
                <a:effectLst/>
              </a:rPr>
              <a:t>What is Lidar?</a:t>
            </a:r>
            <a:br>
              <a:rPr lang="en-US" dirty="0" smtClean="0">
                <a:effectLst/>
              </a:rPr>
            </a:br>
            <a:r>
              <a:rPr lang="en-US" sz="2700" dirty="0" smtClean="0">
                <a:effectLst/>
              </a:rPr>
              <a:t> An acronym:  Light Detection And Ranging </a:t>
            </a:r>
            <a:endParaRPr lang="en-US" dirty="0">
              <a:effectLst/>
            </a:endParaRPr>
          </a:p>
        </p:txBody>
      </p:sp>
      <p:sp>
        <p:nvSpPr>
          <p:cNvPr id="14339" name="Rectangle 3"/>
          <p:cNvSpPr>
            <a:spLocks noGrp="1" noRot="1" noChangeArrowheads="1"/>
          </p:cNvSpPr>
          <p:nvPr>
            <p:ph idx="1"/>
          </p:nvPr>
        </p:nvSpPr>
        <p:spPr>
          <a:xfrm>
            <a:off x="457200" y="1600200"/>
            <a:ext cx="6096000" cy="4709160"/>
          </a:xfrm>
        </p:spPr>
        <p:txBody>
          <a:bodyPr>
            <a:normAutofit/>
          </a:bodyPr>
          <a:lstStyle/>
          <a:p>
            <a:pPr eaLnBrk="1" hangingPunct="1"/>
            <a:r>
              <a:rPr lang="en-US" dirty="0" smtClean="0"/>
              <a:t>Measures distances </a:t>
            </a:r>
          </a:p>
          <a:p>
            <a:pPr lvl="1" eaLnBrk="1" hangingPunct="1"/>
            <a:endParaRPr lang="en-US" dirty="0" smtClean="0"/>
          </a:p>
          <a:p>
            <a:pPr lvl="1" eaLnBrk="1" hangingPunct="1"/>
            <a:r>
              <a:rPr lang="en-US" dirty="0" smtClean="0"/>
              <a:t>Laser pulse </a:t>
            </a:r>
          </a:p>
          <a:p>
            <a:pPr lvl="1" eaLnBrk="1" hangingPunct="1">
              <a:buFont typeface="Wingdings" pitchFamily="2" charset="2"/>
              <a:buNone/>
            </a:pPr>
            <a:r>
              <a:rPr lang="en-US" dirty="0" smtClean="0"/>
              <a:t>travels at the speed </a:t>
            </a:r>
          </a:p>
          <a:p>
            <a:pPr lvl="1" eaLnBrk="1" hangingPunct="1">
              <a:buFont typeface="Wingdings" pitchFamily="2" charset="2"/>
              <a:buNone/>
            </a:pPr>
            <a:r>
              <a:rPr lang="en-US" dirty="0" smtClean="0"/>
              <a:t>of light</a:t>
            </a:r>
          </a:p>
          <a:p>
            <a:pPr lvl="1" eaLnBrk="1" hangingPunct="1">
              <a:buFont typeface="Wingdings" pitchFamily="2" charset="2"/>
              <a:buNone/>
            </a:pPr>
            <a:endParaRPr lang="en-US" sz="1200" dirty="0" smtClean="0"/>
          </a:p>
          <a:p>
            <a:pPr lvl="1" eaLnBrk="1" hangingPunct="1"/>
            <a:r>
              <a:rPr lang="en-US" dirty="0" smtClean="0"/>
              <a:t>Time is converted </a:t>
            </a:r>
          </a:p>
          <a:p>
            <a:pPr lvl="1" eaLnBrk="1" hangingPunct="1">
              <a:buFont typeface="Wingdings" pitchFamily="2" charset="2"/>
              <a:buNone/>
            </a:pPr>
            <a:r>
              <a:rPr lang="en-US" dirty="0" smtClean="0"/>
              <a:t>to distance D=ct/2</a:t>
            </a:r>
          </a:p>
          <a:p>
            <a:pPr lvl="1" eaLnBrk="1" hangingPunct="1">
              <a:buFont typeface="Wingdings" pitchFamily="2" charset="2"/>
              <a:buNone/>
            </a:pPr>
            <a:endParaRPr lang="en-US" sz="2400" dirty="0" smtClean="0">
              <a:latin typeface="Calibri" pitchFamily="34" charset="0"/>
            </a:endParaRPr>
          </a:p>
          <a:p>
            <a:pPr lvl="1" eaLnBrk="1" hangingPunct="1">
              <a:buFont typeface="Wingdings" pitchFamily="2" charset="2"/>
              <a:buNone/>
            </a:pPr>
            <a:endParaRPr lang="en-US" sz="2400" b="1" dirty="0" smtClean="0">
              <a:latin typeface="Calibri" pitchFamily="34" charset="0"/>
            </a:endParaRPr>
          </a:p>
          <a:p>
            <a:pPr eaLnBrk="1" hangingPunct="1">
              <a:buFont typeface="Arial" charset="0"/>
              <a:buNone/>
            </a:pPr>
            <a:endParaRPr lang="en-US" dirty="0" smtClean="0">
              <a:solidFill>
                <a:schemeClr val="hlink"/>
              </a:solidFill>
              <a:latin typeface="Calibri" pitchFamily="34" charset="0"/>
            </a:endParaRPr>
          </a:p>
        </p:txBody>
      </p:sp>
      <p:sp>
        <p:nvSpPr>
          <p:cNvPr id="6146" name="Slide Number Placeholder 4"/>
          <p:cNvSpPr>
            <a:spLocks noGrp="1"/>
          </p:cNvSpPr>
          <p:nvPr>
            <p:ph type="sldNum" sz="quarter" idx="12"/>
          </p:nvPr>
        </p:nvSpPr>
        <p:spPr>
          <a:noFill/>
        </p:spPr>
        <p:txBody>
          <a:bodyPr/>
          <a:lstStyle/>
          <a:p>
            <a:fld id="{54416561-B64F-46C1-B1C6-88A188500975}" type="slidenum">
              <a:rPr lang="en-US"/>
              <a:pPr/>
              <a:t>5</a:t>
            </a:fld>
            <a:endParaRPr lang="en-US"/>
          </a:p>
        </p:txBody>
      </p:sp>
      <p:sp>
        <p:nvSpPr>
          <p:cNvPr id="6" name="Rectangle 10"/>
          <p:cNvSpPr>
            <a:spLocks noChangeArrowheads="1"/>
          </p:cNvSpPr>
          <p:nvPr/>
        </p:nvSpPr>
        <p:spPr bwMode="auto">
          <a:xfrm>
            <a:off x="304800" y="6248400"/>
            <a:ext cx="184150" cy="274638"/>
          </a:xfrm>
          <a:prstGeom prst="rect">
            <a:avLst/>
          </a:prstGeom>
          <a:noFill/>
          <a:ln w="9525">
            <a:noFill/>
            <a:miter lim="800000"/>
            <a:headEnd/>
            <a:tailEnd/>
          </a:ln>
          <a:effectLst/>
        </p:spPr>
        <p:txBody>
          <a:bodyPr wrap="none">
            <a:spAutoFit/>
          </a:bodyPr>
          <a:lstStyle/>
          <a:p>
            <a:pPr eaLnBrk="0" hangingPunct="0"/>
            <a:endParaRPr lang="en-US" sz="1200">
              <a:effectLst>
                <a:outerShdw blurRad="38100" dist="38100" dir="2700000" algn="tl">
                  <a:srgbClr val="000000"/>
                </a:outerShdw>
              </a:effectLst>
            </a:endParaRPr>
          </a:p>
        </p:txBody>
      </p:sp>
      <p:pic>
        <p:nvPicPr>
          <p:cNvPr id="6151" name="Picture 6" descr="Princi5"/>
          <p:cNvPicPr>
            <a:picLocks noChangeAspect="1" noChangeArrowheads="1"/>
          </p:cNvPicPr>
          <p:nvPr/>
        </p:nvPicPr>
        <p:blipFill>
          <a:blip r:embed="rId3" cstate="print"/>
          <a:srcRect/>
          <a:stretch>
            <a:fillRect/>
          </a:stretch>
        </p:blipFill>
        <p:spPr bwMode="auto">
          <a:xfrm>
            <a:off x="4800600" y="2743200"/>
            <a:ext cx="1254125" cy="3733800"/>
          </a:xfrm>
          <a:prstGeom prst="rect">
            <a:avLst/>
          </a:prstGeom>
          <a:noFill/>
          <a:ln w="9525">
            <a:noFill/>
            <a:miter lim="800000"/>
            <a:headEnd/>
            <a:tailEnd/>
          </a:ln>
        </p:spPr>
      </p:pic>
      <p:grpSp>
        <p:nvGrpSpPr>
          <p:cNvPr id="17" name="Group 16"/>
          <p:cNvGrpSpPr/>
          <p:nvPr/>
        </p:nvGrpSpPr>
        <p:grpSpPr>
          <a:xfrm>
            <a:off x="6400800" y="1488318"/>
            <a:ext cx="2371725" cy="4867275"/>
            <a:chOff x="1219200" y="1147762"/>
            <a:chExt cx="2371725" cy="4867275"/>
          </a:xfrm>
        </p:grpSpPr>
        <p:pic>
          <p:nvPicPr>
            <p:cNvPr id="1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19200" y="1147762"/>
              <a:ext cx="2371725" cy="4867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20" name="Straight Arrow Connector 19"/>
            <p:cNvCxnSpPr/>
            <p:nvPr/>
          </p:nvCxnSpPr>
          <p:spPr>
            <a:xfrm flipH="1" flipV="1">
              <a:off x="1491449" y="1970843"/>
              <a:ext cx="565951" cy="3826421"/>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3" descr="C:\Documents and Settings\dlaflower\Desktop\100_2434.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a:stretch/>
          </p:blipFill>
          <p:spPr bwMode="auto">
            <a:xfrm rot="5400000">
              <a:off x="1921148" y="2727602"/>
              <a:ext cx="1484676" cy="1378628"/>
            </a:xfrm>
            <a:prstGeom prst="ellipse">
              <a:avLst/>
            </a:prstGeom>
            <a:noFill/>
            <a:extLst>
              <a:ext uri="{909E8E84-426E-40DD-AFC4-6F175D3DCCD1}">
                <a14:hiddenFill xmlns:a14="http://schemas.microsoft.com/office/drawing/2010/main" xmlns="">
                  <a:solidFill>
                    <a:srgbClr val="FFFFFF"/>
                  </a:solidFill>
                </a14:hiddenFill>
              </a:ext>
            </a:extLst>
          </p:spPr>
        </p:pic>
        <p:cxnSp>
          <p:nvCxnSpPr>
            <p:cNvPr id="22" name="Straight Arrow Connector 21"/>
            <p:cNvCxnSpPr/>
            <p:nvPr/>
          </p:nvCxnSpPr>
          <p:spPr>
            <a:xfrm flipH="1" flipV="1">
              <a:off x="1890944" y="2343705"/>
              <a:ext cx="166456" cy="78049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33600" y="1970843"/>
              <a:ext cx="0" cy="11533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20283" y="3379500"/>
              <a:ext cx="19235" cy="7308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06-02-10_0128.JPG"/>
          <p:cNvPicPr>
            <a:picLocks noChangeAspect="1"/>
          </p:cNvPicPr>
          <p:nvPr/>
        </p:nvPicPr>
        <p:blipFill>
          <a:blip r:embed="rId3" cstate="print">
            <a:lum bright="31000" contrast="-40000"/>
          </a:blip>
          <a:srcRect/>
          <a:stretch>
            <a:fillRect/>
          </a:stretch>
        </p:blipFill>
        <p:spPr bwMode="auto">
          <a:xfrm>
            <a:off x="-286512" y="0"/>
            <a:ext cx="9430512" cy="6934200"/>
          </a:xfrm>
          <a:prstGeom prst="rect">
            <a:avLst/>
          </a:prstGeom>
          <a:noFill/>
          <a:ln w="9525">
            <a:noFill/>
            <a:miter lim="800000"/>
            <a:headEnd/>
            <a:tailEnd/>
          </a:ln>
        </p:spPr>
      </p:pic>
      <p:sp>
        <p:nvSpPr>
          <p:cNvPr id="2" name="Title 1"/>
          <p:cNvSpPr>
            <a:spLocks noGrp="1"/>
          </p:cNvSpPr>
          <p:nvPr>
            <p:ph type="title"/>
          </p:nvPr>
        </p:nvSpPr>
        <p:spPr>
          <a:xfrm>
            <a:off x="0" y="274638"/>
            <a:ext cx="9144000" cy="1630362"/>
          </a:xfrm>
        </p:spPr>
        <p:txBody>
          <a:bodyPr>
            <a:normAutofit fontScale="90000"/>
          </a:bodyPr>
          <a:lstStyle/>
          <a:p>
            <a:pPr>
              <a:defRPr/>
            </a:pPr>
            <a:r>
              <a:rPr lang="en-US" dirty="0" smtClean="0">
                <a:effectLst/>
              </a:rPr>
              <a:t>AIMS</a:t>
            </a:r>
            <a:r>
              <a:rPr lang="en-US" dirty="0" smtClean="0">
                <a:solidFill>
                  <a:schemeClr val="tx1"/>
                </a:solidFill>
                <a:effectLst/>
              </a:rPr>
              <a:t> </a:t>
            </a:r>
            <a:r>
              <a:rPr lang="en-US" dirty="0" smtClean="0">
                <a:effectLst/>
              </a:rPr>
              <a:t>Sensor</a:t>
            </a:r>
            <a:br>
              <a:rPr lang="en-US" dirty="0" smtClean="0">
                <a:effectLst/>
              </a:rPr>
            </a:br>
            <a:r>
              <a:rPr lang="en-US" sz="3100" dirty="0" smtClean="0">
                <a:effectLst/>
              </a:rPr>
              <a:t>Airborne Imaging and Multispectral System</a:t>
            </a:r>
            <a:endParaRPr lang="en-US" dirty="0">
              <a:effectLst/>
            </a:endParaRPr>
          </a:p>
        </p:txBody>
      </p:sp>
      <p:sp>
        <p:nvSpPr>
          <p:cNvPr id="15" name="Content Placeholder 14"/>
          <p:cNvSpPr>
            <a:spLocks noGrp="1"/>
          </p:cNvSpPr>
          <p:nvPr>
            <p:ph idx="1"/>
          </p:nvPr>
        </p:nvSpPr>
        <p:spPr>
          <a:xfrm>
            <a:off x="0" y="2209800"/>
            <a:ext cx="3962400" cy="4251960"/>
          </a:xfrm>
        </p:spPr>
        <p:txBody>
          <a:bodyPr/>
          <a:lstStyle/>
          <a:p>
            <a:r>
              <a:rPr lang="en-US" dirty="0" smtClean="0"/>
              <a:t>AHRS</a:t>
            </a:r>
          </a:p>
          <a:p>
            <a:r>
              <a:rPr lang="en-US" dirty="0" smtClean="0"/>
              <a:t>High resolution camera</a:t>
            </a:r>
          </a:p>
          <a:p>
            <a:r>
              <a:rPr lang="en-US" dirty="0" smtClean="0"/>
              <a:t>Lidar</a:t>
            </a:r>
          </a:p>
          <a:p>
            <a:r>
              <a:rPr lang="en-US" dirty="0" smtClean="0"/>
              <a:t>GPS</a:t>
            </a:r>
          </a:p>
          <a:p>
            <a:r>
              <a:rPr lang="en-US" dirty="0" smtClean="0"/>
              <a:t>Computer</a:t>
            </a:r>
            <a:endParaRPr lang="en-US" dirty="0"/>
          </a:p>
        </p:txBody>
      </p:sp>
      <p:sp>
        <p:nvSpPr>
          <p:cNvPr id="13316" name="Slide Number Placeholder 2"/>
          <p:cNvSpPr>
            <a:spLocks noGrp="1"/>
          </p:cNvSpPr>
          <p:nvPr>
            <p:ph type="sldNum" sz="quarter" idx="12"/>
          </p:nvPr>
        </p:nvSpPr>
        <p:spPr>
          <a:noFill/>
        </p:spPr>
        <p:txBody>
          <a:bodyPr/>
          <a:lstStyle/>
          <a:p>
            <a:fld id="{2D578EC2-020A-491F-8111-990AD893C6BA}" type="slidenum">
              <a:rPr lang="en-US"/>
              <a:pPr/>
              <a:t>6</a:t>
            </a:fld>
            <a:endParaRPr lang="en-US"/>
          </a:p>
        </p:txBody>
      </p:sp>
      <p:sp>
        <p:nvSpPr>
          <p:cNvPr id="13317" name="Rectangle 6"/>
          <p:cNvSpPr>
            <a:spLocks noChangeArrowheads="1"/>
          </p:cNvSpPr>
          <p:nvPr/>
        </p:nvSpPr>
        <p:spPr bwMode="auto">
          <a:xfrm>
            <a:off x="7620000" y="5867400"/>
            <a:ext cx="1524000" cy="276225"/>
          </a:xfrm>
          <a:prstGeom prst="rect">
            <a:avLst/>
          </a:prstGeom>
          <a:noFill/>
          <a:ln w="9525">
            <a:noFill/>
            <a:miter lim="800000"/>
            <a:headEnd/>
            <a:tailEnd/>
          </a:ln>
        </p:spPr>
        <p:txBody>
          <a:bodyPr>
            <a:spAutoFit/>
          </a:bodyPr>
          <a:lstStyle/>
          <a:p>
            <a:r>
              <a:rPr lang="en-US" sz="600" dirty="0">
                <a:solidFill>
                  <a:srgbClr val="000000"/>
                </a:solidFill>
              </a:rPr>
              <a:t>http://pugetsoundlidar.ess.washington.edu/laser_altimetry_in_brief.pdf</a:t>
            </a:r>
          </a:p>
        </p:txBody>
      </p:sp>
      <p:sp>
        <p:nvSpPr>
          <p:cNvPr id="9" name="TextBox 8"/>
          <p:cNvSpPr txBox="1"/>
          <p:nvPr/>
        </p:nvSpPr>
        <p:spPr>
          <a:xfrm>
            <a:off x="228600" y="1143000"/>
            <a:ext cx="3733800" cy="646331"/>
          </a:xfrm>
          <a:prstGeom prst="rect">
            <a:avLst/>
          </a:prstGeom>
          <a:noFill/>
        </p:spPr>
        <p:txBody>
          <a:bodyPr>
            <a:spAutoFit/>
          </a:bodyPr>
          <a:lstStyle/>
          <a:p>
            <a:pPr>
              <a:buClr>
                <a:srgbClr val="339933"/>
              </a:buClr>
              <a:buFont typeface="Wingdings" pitchFamily="2" charset="2"/>
              <a:buChar char="Ø"/>
              <a:defRPr/>
            </a:pPr>
            <a:endParaRPr lang="en-US" sz="1000" dirty="0"/>
          </a:p>
          <a:p>
            <a:pPr>
              <a:buClr>
                <a:srgbClr val="339933"/>
              </a:buClr>
              <a:buFont typeface="Wingdings" pitchFamily="2" charset="2"/>
              <a:buChar char="Ø"/>
              <a:defRPr/>
            </a:pPr>
            <a:endParaRPr lang="en-US" sz="2600" dirty="0">
              <a:ln>
                <a:solidFill>
                  <a:srgbClr val="000000"/>
                </a:solidFill>
              </a:ln>
            </a:endParaRPr>
          </a:p>
        </p:txBody>
      </p:sp>
      <p:pic>
        <p:nvPicPr>
          <p:cNvPr id="13319" name="Picture 13" descr="GPL logo 2colors.gif"/>
          <p:cNvPicPr>
            <a:picLocks noChangeAspect="1"/>
          </p:cNvPicPr>
          <p:nvPr/>
        </p:nvPicPr>
        <p:blipFill>
          <a:blip r:embed="rId4" cstate="print"/>
          <a:srcRect/>
          <a:stretch>
            <a:fillRect/>
          </a:stretch>
        </p:blipFill>
        <p:spPr bwMode="auto">
          <a:xfrm>
            <a:off x="6916738" y="6350000"/>
            <a:ext cx="1581150" cy="350838"/>
          </a:xfrm>
          <a:prstGeom prst="rect">
            <a:avLst/>
          </a:prstGeom>
          <a:noFill/>
          <a:ln w="9525">
            <a:noFill/>
            <a:miter lim="800000"/>
            <a:headEnd/>
            <a:tailEnd/>
          </a:ln>
        </p:spPr>
      </p:pic>
      <p:grpSp>
        <p:nvGrpSpPr>
          <p:cNvPr id="19" name="Group 12"/>
          <p:cNvGrpSpPr>
            <a:grpSpLocks/>
          </p:cNvGrpSpPr>
          <p:nvPr/>
        </p:nvGrpSpPr>
        <p:grpSpPr bwMode="auto">
          <a:xfrm>
            <a:off x="1828800" y="1676400"/>
            <a:ext cx="5943600" cy="4243298"/>
            <a:chOff x="3405621" y="1904943"/>
            <a:chExt cx="3439500" cy="3199916"/>
          </a:xfrm>
        </p:grpSpPr>
        <p:pic>
          <p:nvPicPr>
            <p:cNvPr id="24" name="Picture 7" descr="helicopter 021.jpg"/>
            <p:cNvPicPr>
              <a:picLocks noChangeAspect="1"/>
            </p:cNvPicPr>
            <p:nvPr/>
          </p:nvPicPr>
          <p:blipFill>
            <a:blip r:embed="rId5" cstate="print"/>
            <a:srcRect/>
            <a:stretch>
              <a:fillRect/>
            </a:stretch>
          </p:blipFill>
          <p:spPr bwMode="auto">
            <a:xfrm>
              <a:off x="4816698" y="1904943"/>
              <a:ext cx="2028423" cy="3199916"/>
            </a:xfrm>
            <a:prstGeom prst="rect">
              <a:avLst/>
            </a:prstGeom>
            <a:noFill/>
            <a:ln w="9525">
              <a:noFill/>
              <a:miter lim="800000"/>
              <a:headEnd/>
              <a:tailEnd/>
            </a:ln>
          </p:spPr>
        </p:pic>
        <p:cxnSp>
          <p:nvCxnSpPr>
            <p:cNvPr id="26" name="Straight Arrow Connector 10"/>
            <p:cNvCxnSpPr>
              <a:cxnSpLocks noChangeShapeType="1"/>
            </p:cNvCxnSpPr>
            <p:nvPr/>
          </p:nvCxnSpPr>
          <p:spPr bwMode="auto">
            <a:xfrm>
              <a:off x="3405621" y="3743766"/>
              <a:ext cx="2233179" cy="752035"/>
            </a:xfrm>
            <a:prstGeom prst="straightConnector1">
              <a:avLst/>
            </a:prstGeom>
            <a:noFill/>
            <a:ln w="28575" algn="ctr">
              <a:solidFill>
                <a:schemeClr val="tx1"/>
              </a:solidFill>
              <a:round/>
              <a:headEnd/>
              <a:tailEnd type="arrow" w="med" len="med"/>
            </a:ln>
          </p:spPr>
        </p:cxnSp>
      </p:grpSp>
      <p:cxnSp>
        <p:nvCxnSpPr>
          <p:cNvPr id="21" name="Straight Arrow Connector 15"/>
          <p:cNvCxnSpPr>
            <a:cxnSpLocks noChangeShapeType="1"/>
          </p:cNvCxnSpPr>
          <p:nvPr/>
        </p:nvCxnSpPr>
        <p:spPr bwMode="auto">
          <a:xfrm>
            <a:off x="1905000" y="2438400"/>
            <a:ext cx="4953000" cy="914400"/>
          </a:xfrm>
          <a:prstGeom prst="straightConnector1">
            <a:avLst/>
          </a:prstGeom>
          <a:noFill/>
          <a:ln w="28575" algn="ctr">
            <a:solidFill>
              <a:schemeClr val="tx1"/>
            </a:solidFill>
            <a:round/>
            <a:headEnd/>
            <a:tailEnd type="arrow" w="med" len="med"/>
          </a:ln>
        </p:spPr>
      </p:cxnSp>
      <p:cxnSp>
        <p:nvCxnSpPr>
          <p:cNvPr id="23" name="Straight Arrow Connector 20"/>
          <p:cNvCxnSpPr>
            <a:cxnSpLocks noChangeShapeType="1"/>
          </p:cNvCxnSpPr>
          <p:nvPr/>
        </p:nvCxnSpPr>
        <p:spPr bwMode="auto">
          <a:xfrm>
            <a:off x="2362200" y="3276600"/>
            <a:ext cx="2895600" cy="685800"/>
          </a:xfrm>
          <a:prstGeom prst="straightConnector1">
            <a:avLst/>
          </a:prstGeom>
          <a:noFill/>
          <a:ln w="28575" algn="ctr">
            <a:solidFill>
              <a:schemeClr val="tx1"/>
            </a:solidFill>
            <a:round/>
            <a:headEnd/>
            <a:tailEnd type="arrow" w="med" len="med"/>
          </a:ln>
        </p:spPr>
      </p:cxn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274638"/>
            <a:ext cx="8855075" cy="1143000"/>
          </a:xfrm>
        </p:spPr>
        <p:txBody>
          <a:bodyPr>
            <a:normAutofit fontScale="90000"/>
          </a:bodyPr>
          <a:lstStyle/>
          <a:p>
            <a:r>
              <a:rPr lang="en-US" dirty="0" smtClean="0">
                <a:effectLst/>
              </a:rPr>
              <a:t>2010 Summer </a:t>
            </a:r>
            <a:r>
              <a:rPr lang="en-US" dirty="0">
                <a:effectLst/>
              </a:rPr>
              <a:t>R</a:t>
            </a:r>
            <a:r>
              <a:rPr lang="en-US" dirty="0" smtClean="0">
                <a:effectLst/>
              </a:rPr>
              <a:t>esearch Project </a:t>
            </a:r>
            <a:endParaRPr lang="en-US" dirty="0">
              <a:effectLst/>
            </a:endParaRPr>
          </a:p>
        </p:txBody>
      </p:sp>
      <p:sp>
        <p:nvSpPr>
          <p:cNvPr id="3" name="Content Placeholder 2"/>
          <p:cNvSpPr>
            <a:spLocks noGrp="1"/>
          </p:cNvSpPr>
          <p:nvPr>
            <p:ph idx="1"/>
          </p:nvPr>
        </p:nvSpPr>
        <p:spPr>
          <a:xfrm>
            <a:off x="3200400" y="1600200"/>
            <a:ext cx="4343400" cy="3505200"/>
          </a:xfrm>
        </p:spPr>
        <p:txBody>
          <a:bodyPr>
            <a:normAutofit/>
          </a:bodyPr>
          <a:lstStyle/>
          <a:p>
            <a:r>
              <a:rPr lang="en-US" dirty="0" smtClean="0"/>
              <a:t>Estimate transect heights</a:t>
            </a:r>
          </a:p>
          <a:p>
            <a:pPr lvl="1"/>
            <a:r>
              <a:rPr lang="en-US" dirty="0" err="1"/>
              <a:t>Lidar</a:t>
            </a:r>
            <a:r>
              <a:rPr lang="en-US" dirty="0"/>
              <a:t> </a:t>
            </a:r>
            <a:r>
              <a:rPr lang="en-US" dirty="0" smtClean="0"/>
              <a:t>measurements</a:t>
            </a:r>
          </a:p>
          <a:p>
            <a:pPr lvl="1"/>
            <a:endParaRPr lang="en-US" sz="1050" dirty="0" smtClean="0"/>
          </a:p>
          <a:p>
            <a:r>
              <a:rPr lang="en-US" dirty="0" smtClean="0"/>
              <a:t>Verify with ground data</a:t>
            </a:r>
          </a:p>
          <a:p>
            <a:endParaRPr lang="en-US" dirty="0" smtClean="0"/>
          </a:p>
        </p:txBody>
      </p:sp>
      <p:sp>
        <p:nvSpPr>
          <p:cNvPr id="4" name="Slide Number Placeholder 3"/>
          <p:cNvSpPr>
            <a:spLocks noGrp="1"/>
          </p:cNvSpPr>
          <p:nvPr>
            <p:ph type="sldNum" sz="quarter" idx="12"/>
          </p:nvPr>
        </p:nvSpPr>
        <p:spPr/>
        <p:txBody>
          <a:bodyPr/>
          <a:lstStyle/>
          <a:p>
            <a:fld id="{3EEC4A77-E272-4C69-A130-155F58165FD8}" type="slidenum">
              <a:rPr lang="en-US" smtClean="0"/>
              <a:pPr/>
              <a:t>7</a:t>
            </a:fld>
            <a:endParaRPr lang="en-US"/>
          </a:p>
        </p:txBody>
      </p:sp>
      <p:grpSp>
        <p:nvGrpSpPr>
          <p:cNvPr id="5" name="Group 4"/>
          <p:cNvGrpSpPr/>
          <p:nvPr/>
        </p:nvGrpSpPr>
        <p:grpSpPr>
          <a:xfrm>
            <a:off x="413119" y="2514600"/>
            <a:ext cx="2900947" cy="1587356"/>
            <a:chOff x="2667000" y="2819400"/>
            <a:chExt cx="5480050" cy="4298037"/>
          </a:xfrm>
        </p:grpSpPr>
        <p:sp>
          <p:nvSpPr>
            <p:cNvPr id="6" name="Rectangle 5"/>
            <p:cNvSpPr>
              <a:spLocks noChangeArrowheads="1"/>
            </p:cNvSpPr>
            <p:nvPr/>
          </p:nvSpPr>
          <p:spPr bwMode="auto">
            <a:xfrm>
              <a:off x="2667000" y="5867400"/>
              <a:ext cx="5480050" cy="1250037"/>
            </a:xfrm>
            <a:prstGeom prst="rect">
              <a:avLst/>
            </a:prstGeom>
            <a:noFill/>
            <a:ln w="9525">
              <a:noFill/>
              <a:miter lim="800000"/>
              <a:headEnd/>
              <a:tailEnd/>
            </a:ln>
          </p:spPr>
          <p:txBody>
            <a:bodyPr>
              <a:spAutoFit/>
            </a:bodyPr>
            <a:lstStyle/>
            <a:p>
              <a:r>
                <a:rPr lang="en-US" sz="1200" dirty="0">
                  <a:latin typeface="Arial" charset="0"/>
                </a:rPr>
                <a:t>http://sylva.org.uk/oneoak/images/trigonometry.PNG</a:t>
              </a:r>
            </a:p>
          </p:txBody>
        </p:sp>
        <p:pic>
          <p:nvPicPr>
            <p:cNvPr id="7" name="Picture 7" descr="trigonometry"/>
            <p:cNvPicPr>
              <a:picLocks noChangeAspect="1" noChangeArrowheads="1"/>
            </p:cNvPicPr>
            <p:nvPr/>
          </p:nvPicPr>
          <p:blipFill>
            <a:blip r:embed="rId3" cstate="print"/>
            <a:srcRect/>
            <a:stretch>
              <a:fillRect/>
            </a:stretch>
          </p:blipFill>
          <p:spPr bwMode="auto">
            <a:xfrm>
              <a:off x="2743200" y="2819400"/>
              <a:ext cx="5334000" cy="3044825"/>
            </a:xfrm>
            <a:prstGeom prst="rect">
              <a:avLst/>
            </a:prstGeom>
            <a:noFill/>
            <a:ln w="9525">
              <a:noFill/>
              <a:miter lim="800000"/>
              <a:headEnd/>
              <a:tailEnd/>
            </a:ln>
          </p:spPr>
        </p:pic>
      </p:grpSp>
      <p:pic>
        <p:nvPicPr>
          <p:cNvPr id="11" name="Picture 10"/>
          <p:cNvPicPr>
            <a:picLocks noChangeAspect="1"/>
          </p:cNvPicPr>
          <p:nvPr/>
        </p:nvPicPr>
        <p:blipFill rotWithShape="1">
          <a:blip r:embed="rId4" cstate="print">
            <a:extLst>
              <a:ext uri="{28A0092B-C50C-407E-A947-70E740481C1C}">
                <a14:useLocalDpi xmlns:a14="http://schemas.microsoft.com/office/drawing/2010/main" xmlns="" val="0"/>
              </a:ext>
            </a:extLst>
          </a:blip>
          <a:srcRect/>
          <a:stretch/>
        </p:blipFill>
        <p:spPr>
          <a:xfrm>
            <a:off x="7625888" y="1447800"/>
            <a:ext cx="1381587" cy="4725865"/>
          </a:xfrm>
          <a:prstGeom prst="rect">
            <a:avLst/>
          </a:prstGeom>
        </p:spPr>
      </p:pic>
      <p:pic>
        <p:nvPicPr>
          <p:cNvPr id="3074" name="Picture 2" descr="C:\Documents and Settings\dlaflower\Desktop\scriptforppt.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261" t="4163" r="4325"/>
          <a:stretch/>
        </p:blipFill>
        <p:spPr bwMode="auto">
          <a:xfrm>
            <a:off x="2627194" y="4642338"/>
            <a:ext cx="4653887" cy="206793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Freeform 8"/>
          <p:cNvSpPr/>
          <p:nvPr/>
        </p:nvSpPr>
        <p:spPr>
          <a:xfrm>
            <a:off x="3040912" y="5996763"/>
            <a:ext cx="3923414" cy="446567"/>
          </a:xfrm>
          <a:custGeom>
            <a:avLst/>
            <a:gdLst>
              <a:gd name="connsiteX0" fmla="*/ 0 w 3923414"/>
              <a:gd name="connsiteY0" fmla="*/ 446567 h 446567"/>
              <a:gd name="connsiteX1" fmla="*/ 95693 w 3923414"/>
              <a:gd name="connsiteY1" fmla="*/ 425302 h 446567"/>
              <a:gd name="connsiteX2" fmla="*/ 127590 w 3923414"/>
              <a:gd name="connsiteY2" fmla="*/ 414670 h 446567"/>
              <a:gd name="connsiteX3" fmla="*/ 170121 w 3923414"/>
              <a:gd name="connsiteY3" fmla="*/ 372139 h 446567"/>
              <a:gd name="connsiteX4" fmla="*/ 191386 w 3923414"/>
              <a:gd name="connsiteY4" fmla="*/ 340242 h 446567"/>
              <a:gd name="connsiteX5" fmla="*/ 223283 w 3923414"/>
              <a:gd name="connsiteY5" fmla="*/ 318977 h 446567"/>
              <a:gd name="connsiteX6" fmla="*/ 265814 w 3923414"/>
              <a:gd name="connsiteY6" fmla="*/ 265814 h 446567"/>
              <a:gd name="connsiteX7" fmla="*/ 287079 w 3923414"/>
              <a:gd name="connsiteY7" fmla="*/ 233916 h 446567"/>
              <a:gd name="connsiteX8" fmla="*/ 318976 w 3923414"/>
              <a:gd name="connsiteY8" fmla="*/ 212651 h 446567"/>
              <a:gd name="connsiteX9" fmla="*/ 584790 w 3923414"/>
              <a:gd name="connsiteY9" fmla="*/ 202018 h 446567"/>
              <a:gd name="connsiteX10" fmla="*/ 871869 w 3923414"/>
              <a:gd name="connsiteY10" fmla="*/ 180753 h 446567"/>
              <a:gd name="connsiteX11" fmla="*/ 956930 w 3923414"/>
              <a:gd name="connsiteY11" fmla="*/ 159488 h 446567"/>
              <a:gd name="connsiteX12" fmla="*/ 1031358 w 3923414"/>
              <a:gd name="connsiteY12" fmla="*/ 148856 h 446567"/>
              <a:gd name="connsiteX13" fmla="*/ 1137683 w 3923414"/>
              <a:gd name="connsiteY13" fmla="*/ 116958 h 446567"/>
              <a:gd name="connsiteX14" fmla="*/ 1169581 w 3923414"/>
              <a:gd name="connsiteY14" fmla="*/ 106325 h 446567"/>
              <a:gd name="connsiteX15" fmla="*/ 1201479 w 3923414"/>
              <a:gd name="connsiteY15" fmla="*/ 85060 h 446567"/>
              <a:gd name="connsiteX16" fmla="*/ 1403497 w 3923414"/>
              <a:gd name="connsiteY16" fmla="*/ 63795 h 446567"/>
              <a:gd name="connsiteX17" fmla="*/ 1637414 w 3923414"/>
              <a:gd name="connsiteY17" fmla="*/ 42530 h 446567"/>
              <a:gd name="connsiteX18" fmla="*/ 1701209 w 3923414"/>
              <a:gd name="connsiteY18" fmla="*/ 10632 h 446567"/>
              <a:gd name="connsiteX19" fmla="*/ 1733107 w 3923414"/>
              <a:gd name="connsiteY19" fmla="*/ 0 h 446567"/>
              <a:gd name="connsiteX20" fmla="*/ 1998921 w 3923414"/>
              <a:gd name="connsiteY20" fmla="*/ 10632 h 446567"/>
              <a:gd name="connsiteX21" fmla="*/ 2030818 w 3923414"/>
              <a:gd name="connsiteY21" fmla="*/ 21265 h 446567"/>
              <a:gd name="connsiteX22" fmla="*/ 2115879 w 3923414"/>
              <a:gd name="connsiteY22" fmla="*/ 42530 h 446567"/>
              <a:gd name="connsiteX23" fmla="*/ 2243469 w 3923414"/>
              <a:gd name="connsiteY23" fmla="*/ 63795 h 446567"/>
              <a:gd name="connsiteX24" fmla="*/ 2636874 w 3923414"/>
              <a:gd name="connsiteY24" fmla="*/ 85060 h 446567"/>
              <a:gd name="connsiteX25" fmla="*/ 2732567 w 3923414"/>
              <a:gd name="connsiteY25" fmla="*/ 106325 h 446567"/>
              <a:gd name="connsiteX26" fmla="*/ 2806995 w 3923414"/>
              <a:gd name="connsiteY26" fmla="*/ 127590 h 446567"/>
              <a:gd name="connsiteX27" fmla="*/ 2870790 w 3923414"/>
              <a:gd name="connsiteY27" fmla="*/ 138223 h 446567"/>
              <a:gd name="connsiteX28" fmla="*/ 2934586 w 3923414"/>
              <a:gd name="connsiteY28" fmla="*/ 159488 h 446567"/>
              <a:gd name="connsiteX29" fmla="*/ 3923414 w 3923414"/>
              <a:gd name="connsiteY29" fmla="*/ 170121 h 44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23414" h="446567">
                <a:moveTo>
                  <a:pt x="0" y="446567"/>
                </a:moveTo>
                <a:cubicBezTo>
                  <a:pt x="36552" y="439257"/>
                  <a:pt x="60649" y="435314"/>
                  <a:pt x="95693" y="425302"/>
                </a:cubicBezTo>
                <a:cubicBezTo>
                  <a:pt x="106469" y="422223"/>
                  <a:pt x="116958" y="418214"/>
                  <a:pt x="127590" y="414670"/>
                </a:cubicBezTo>
                <a:cubicBezTo>
                  <a:pt x="141767" y="400493"/>
                  <a:pt x="159000" y="388821"/>
                  <a:pt x="170121" y="372139"/>
                </a:cubicBezTo>
                <a:cubicBezTo>
                  <a:pt x="177209" y="361507"/>
                  <a:pt x="182350" y="349278"/>
                  <a:pt x="191386" y="340242"/>
                </a:cubicBezTo>
                <a:cubicBezTo>
                  <a:pt x="200422" y="331206"/>
                  <a:pt x="212651" y="326065"/>
                  <a:pt x="223283" y="318977"/>
                </a:cubicBezTo>
                <a:cubicBezTo>
                  <a:pt x="288734" y="220799"/>
                  <a:pt x="205211" y="341567"/>
                  <a:pt x="265814" y="265814"/>
                </a:cubicBezTo>
                <a:cubicBezTo>
                  <a:pt x="273797" y="255835"/>
                  <a:pt x="278043" y="242952"/>
                  <a:pt x="287079" y="233916"/>
                </a:cubicBezTo>
                <a:cubicBezTo>
                  <a:pt x="296115" y="224880"/>
                  <a:pt x="306270" y="214012"/>
                  <a:pt x="318976" y="212651"/>
                </a:cubicBezTo>
                <a:cubicBezTo>
                  <a:pt x="407147" y="203204"/>
                  <a:pt x="496185" y="205562"/>
                  <a:pt x="584790" y="202018"/>
                </a:cubicBezTo>
                <a:cubicBezTo>
                  <a:pt x="701075" y="163259"/>
                  <a:pt x="577983" y="201021"/>
                  <a:pt x="871869" y="180753"/>
                </a:cubicBezTo>
                <a:cubicBezTo>
                  <a:pt x="952347" y="175203"/>
                  <a:pt x="897763" y="171321"/>
                  <a:pt x="956930" y="159488"/>
                </a:cubicBezTo>
                <a:cubicBezTo>
                  <a:pt x="981505" y="154573"/>
                  <a:pt x="1006701" y="153339"/>
                  <a:pt x="1031358" y="148856"/>
                </a:cubicBezTo>
                <a:cubicBezTo>
                  <a:pt x="1066704" y="142429"/>
                  <a:pt x="1104401" y="128052"/>
                  <a:pt x="1137683" y="116958"/>
                </a:cubicBezTo>
                <a:cubicBezTo>
                  <a:pt x="1148316" y="113414"/>
                  <a:pt x="1160255" y="112542"/>
                  <a:pt x="1169581" y="106325"/>
                </a:cubicBezTo>
                <a:cubicBezTo>
                  <a:pt x="1180214" y="99237"/>
                  <a:pt x="1189733" y="90094"/>
                  <a:pt x="1201479" y="85060"/>
                </a:cubicBezTo>
                <a:cubicBezTo>
                  <a:pt x="1249207" y="64606"/>
                  <a:pt x="1398946" y="64098"/>
                  <a:pt x="1403497" y="63795"/>
                </a:cubicBezTo>
                <a:cubicBezTo>
                  <a:pt x="1504964" y="29975"/>
                  <a:pt x="1390533" y="64975"/>
                  <a:pt x="1637414" y="42530"/>
                </a:cubicBezTo>
                <a:cubicBezTo>
                  <a:pt x="1670076" y="39561"/>
                  <a:pt x="1672936" y="24768"/>
                  <a:pt x="1701209" y="10632"/>
                </a:cubicBezTo>
                <a:cubicBezTo>
                  <a:pt x="1711234" y="5620"/>
                  <a:pt x="1722474" y="3544"/>
                  <a:pt x="1733107" y="0"/>
                </a:cubicBezTo>
                <a:cubicBezTo>
                  <a:pt x="1821712" y="3544"/>
                  <a:pt x="1910471" y="4314"/>
                  <a:pt x="1998921" y="10632"/>
                </a:cubicBezTo>
                <a:cubicBezTo>
                  <a:pt x="2010100" y="11431"/>
                  <a:pt x="2020005" y="18316"/>
                  <a:pt x="2030818" y="21265"/>
                </a:cubicBezTo>
                <a:cubicBezTo>
                  <a:pt x="2059014" y="28955"/>
                  <a:pt x="2087525" y="35442"/>
                  <a:pt x="2115879" y="42530"/>
                </a:cubicBezTo>
                <a:cubicBezTo>
                  <a:pt x="2157708" y="52987"/>
                  <a:pt x="2200939" y="56707"/>
                  <a:pt x="2243469" y="63795"/>
                </a:cubicBezTo>
                <a:cubicBezTo>
                  <a:pt x="2306404" y="74284"/>
                  <a:pt x="2630607" y="84799"/>
                  <a:pt x="2636874" y="85060"/>
                </a:cubicBezTo>
                <a:cubicBezTo>
                  <a:pt x="2673404" y="92366"/>
                  <a:pt x="2697540" y="96317"/>
                  <a:pt x="2732567" y="106325"/>
                </a:cubicBezTo>
                <a:cubicBezTo>
                  <a:pt x="2779870" y="119840"/>
                  <a:pt x="2751581" y="116507"/>
                  <a:pt x="2806995" y="127590"/>
                </a:cubicBezTo>
                <a:cubicBezTo>
                  <a:pt x="2828135" y="131818"/>
                  <a:pt x="2849875" y="132994"/>
                  <a:pt x="2870790" y="138223"/>
                </a:cubicBezTo>
                <a:cubicBezTo>
                  <a:pt x="2892536" y="143660"/>
                  <a:pt x="2912173" y="159138"/>
                  <a:pt x="2934586" y="159488"/>
                </a:cubicBezTo>
                <a:cubicBezTo>
                  <a:pt x="3717838" y="171727"/>
                  <a:pt x="3388214" y="170121"/>
                  <a:pt x="3923414" y="170121"/>
                </a:cubicBezTo>
              </a:path>
            </a:pathLst>
          </a:cu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2895600" y="6638306"/>
            <a:ext cx="4312722" cy="7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724400" y="6397248"/>
            <a:ext cx="838200" cy="369332"/>
          </a:xfrm>
          <a:prstGeom prst="rect">
            <a:avLst/>
          </a:prstGeom>
          <a:noFill/>
        </p:spPr>
        <p:txBody>
          <a:bodyPr wrap="square" rtlCol="0">
            <a:spAutoFit/>
          </a:bodyPr>
          <a:lstStyle/>
          <a:p>
            <a:r>
              <a:rPr lang="en-US" b="1" dirty="0" smtClean="0">
                <a:solidFill>
                  <a:schemeClr val="bg1"/>
                </a:solidFill>
              </a:rPr>
              <a:t>420 m</a:t>
            </a:r>
            <a:endParaRPr lang="en-US" b="1" dirty="0">
              <a:solidFill>
                <a:schemeClr val="bg1"/>
              </a:solidFill>
            </a:endParaRPr>
          </a:p>
        </p:txBody>
      </p:sp>
      <p:cxnSp>
        <p:nvCxnSpPr>
          <p:cNvPr id="19" name="Straight Connector 18"/>
          <p:cNvCxnSpPr/>
          <p:nvPr/>
        </p:nvCxnSpPr>
        <p:spPr>
          <a:xfrm flipV="1">
            <a:off x="2895600" y="6581914"/>
            <a:ext cx="0" cy="1283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208322" y="6579934"/>
            <a:ext cx="0" cy="1283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2052059" y="5396753"/>
            <a:ext cx="1042883" cy="307777"/>
          </a:xfrm>
          <a:prstGeom prst="rect">
            <a:avLst/>
          </a:prstGeom>
          <a:solidFill>
            <a:schemeClr val="accent2"/>
          </a:solidFill>
        </p:spPr>
        <p:txBody>
          <a:bodyPr wrap="square" rtlCol="0">
            <a:spAutoFit/>
          </a:bodyPr>
          <a:lstStyle/>
          <a:p>
            <a:r>
              <a:rPr lang="en-US" sz="1400" dirty="0" smtClean="0">
                <a:solidFill>
                  <a:schemeClr val="bg1"/>
                </a:solidFill>
              </a:rPr>
              <a:t>Elevation</a:t>
            </a:r>
            <a:endParaRPr lang="en-US" sz="1400" dirty="0">
              <a:solidFill>
                <a:schemeClr val="bg1"/>
              </a:solidFill>
            </a:endParaRPr>
          </a:p>
        </p:txBody>
      </p:sp>
      <p:sp>
        <p:nvSpPr>
          <p:cNvPr id="18" name="TextBox 17"/>
          <p:cNvSpPr txBox="1"/>
          <p:nvPr/>
        </p:nvSpPr>
        <p:spPr>
          <a:xfrm>
            <a:off x="4665216" y="6170831"/>
            <a:ext cx="609600" cy="307777"/>
          </a:xfrm>
          <a:prstGeom prst="rect">
            <a:avLst/>
          </a:prstGeom>
          <a:solidFill>
            <a:schemeClr val="accent2"/>
          </a:solidFill>
        </p:spPr>
        <p:txBody>
          <a:bodyPr wrap="square" rtlCol="0">
            <a:spAutoFit/>
          </a:bodyPr>
          <a:lstStyle/>
          <a:p>
            <a:r>
              <a:rPr lang="en-US" sz="1400" dirty="0" smtClean="0">
                <a:solidFill>
                  <a:schemeClr val="bg1"/>
                </a:solidFill>
              </a:rPr>
              <a:t>Time</a:t>
            </a:r>
            <a:endParaRPr lang="en-US" sz="1400" dirty="0">
              <a:solidFill>
                <a:schemeClr val="bg1"/>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89038"/>
          </a:xfrm>
        </p:spPr>
        <p:txBody>
          <a:bodyPr>
            <a:normAutofit/>
          </a:bodyPr>
          <a:lstStyle/>
          <a:p>
            <a:r>
              <a:rPr lang="en-US" dirty="0" smtClean="0">
                <a:effectLst/>
              </a:rPr>
              <a:t>Remote Measurements</a:t>
            </a:r>
            <a:endParaRPr lang="en-US" dirty="0">
              <a:effectLst/>
            </a:endParaRPr>
          </a:p>
        </p:txBody>
      </p:sp>
      <p:sp>
        <p:nvSpPr>
          <p:cNvPr id="3" name="Content Placeholder 2"/>
          <p:cNvSpPr>
            <a:spLocks noGrp="1"/>
          </p:cNvSpPr>
          <p:nvPr>
            <p:ph idx="1"/>
          </p:nvPr>
        </p:nvSpPr>
        <p:spPr>
          <a:xfrm>
            <a:off x="228600" y="1752600"/>
            <a:ext cx="7162800" cy="4038599"/>
          </a:xfrm>
        </p:spPr>
        <p:txBody>
          <a:bodyPr>
            <a:normAutofit/>
          </a:bodyPr>
          <a:lstStyle/>
          <a:p>
            <a:r>
              <a:rPr lang="en-US" dirty="0" smtClean="0"/>
              <a:t>Flew AIMS over 5 transects</a:t>
            </a:r>
          </a:p>
          <a:p>
            <a:pPr lvl="1"/>
            <a:endParaRPr lang="en-US" dirty="0" smtClean="0"/>
          </a:p>
          <a:p>
            <a:pPr lvl="1"/>
            <a:r>
              <a:rPr lang="en-US" dirty="0" smtClean="0"/>
              <a:t>Cessna 172 </a:t>
            </a:r>
          </a:p>
          <a:p>
            <a:pPr lvl="1"/>
            <a:r>
              <a:rPr lang="en-US" dirty="0" smtClean="0"/>
              <a:t>~300m elevation</a:t>
            </a:r>
          </a:p>
          <a:p>
            <a:pPr lvl="1"/>
            <a:r>
              <a:rPr lang="en-US" dirty="0" smtClean="0"/>
              <a:t>~145km/h</a:t>
            </a:r>
          </a:p>
          <a:p>
            <a:pPr lvl="2"/>
            <a:endParaRPr lang="en-US" dirty="0" smtClean="0"/>
          </a:p>
          <a:p>
            <a:pPr lvl="2"/>
            <a:r>
              <a:rPr lang="en-US" dirty="0"/>
              <a:t>Heights</a:t>
            </a:r>
          </a:p>
          <a:p>
            <a:pPr lvl="2"/>
            <a:r>
              <a:rPr lang="en-US" dirty="0" smtClean="0"/>
              <a:t>Images</a:t>
            </a:r>
          </a:p>
        </p:txBody>
      </p:sp>
      <p:sp>
        <p:nvSpPr>
          <p:cNvPr id="4" name="Slide Number Placeholder 3"/>
          <p:cNvSpPr>
            <a:spLocks noGrp="1"/>
          </p:cNvSpPr>
          <p:nvPr>
            <p:ph type="sldNum" sz="quarter" idx="12"/>
          </p:nvPr>
        </p:nvSpPr>
        <p:spPr/>
        <p:txBody>
          <a:bodyPr/>
          <a:lstStyle/>
          <a:p>
            <a:fld id="{3EEC4A77-E272-4C69-A130-155F58165FD8}" type="slidenum">
              <a:rPr lang="en-US" smtClean="0"/>
              <a:pPr/>
              <a:t>8</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70159" y="4495800"/>
            <a:ext cx="2693372" cy="2015320"/>
          </a:xfrm>
          <a:prstGeom prst="rect">
            <a:avLst/>
          </a:prstGeom>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9089" t="7006" r="11222" b="4188"/>
          <a:stretch/>
        </p:blipFill>
        <p:spPr bwMode="auto">
          <a:xfrm>
            <a:off x="5715000" y="2438400"/>
            <a:ext cx="3220872" cy="35893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6904497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rrowheads="1"/>
          </p:cNvSpPr>
          <p:nvPr>
            <p:ph type="title"/>
          </p:nvPr>
        </p:nvSpPr>
        <p:spPr>
          <a:xfrm>
            <a:off x="457200" y="274638"/>
            <a:ext cx="8229600" cy="1020762"/>
          </a:xfrm>
        </p:spPr>
        <p:txBody>
          <a:bodyPr>
            <a:normAutofit fontScale="90000"/>
          </a:bodyPr>
          <a:lstStyle/>
          <a:p>
            <a:pPr eaLnBrk="1" hangingPunct="1">
              <a:defRPr/>
            </a:pPr>
            <a:r>
              <a:rPr lang="en-US" dirty="0" smtClean="0">
                <a:effectLst/>
              </a:rPr>
              <a:t>Height:</a:t>
            </a:r>
            <a:br>
              <a:rPr lang="en-US" dirty="0" smtClean="0">
                <a:effectLst/>
              </a:rPr>
            </a:br>
            <a:r>
              <a:rPr lang="en-US" dirty="0" smtClean="0">
                <a:effectLst/>
              </a:rPr>
              <a:t>Lidar processing</a:t>
            </a:r>
            <a:endParaRPr lang="en-US" dirty="0">
              <a:effectLst/>
            </a:endParaRPr>
          </a:p>
        </p:txBody>
      </p:sp>
      <p:sp>
        <p:nvSpPr>
          <p:cNvPr id="14340" name="Slide Number Placeholder 5"/>
          <p:cNvSpPr>
            <a:spLocks noGrp="1"/>
          </p:cNvSpPr>
          <p:nvPr>
            <p:ph type="sldNum" sz="quarter" idx="12"/>
          </p:nvPr>
        </p:nvSpPr>
        <p:spPr>
          <a:noFill/>
        </p:spPr>
        <p:txBody>
          <a:bodyPr/>
          <a:lstStyle/>
          <a:p>
            <a:fld id="{4FAC8F36-52FF-443F-987E-75D3594D3665}" type="slidenum">
              <a:rPr lang="en-US"/>
              <a:pPr/>
              <a:t>9</a:t>
            </a:fld>
            <a:endParaRPr lang="en-US"/>
          </a:p>
        </p:txBody>
      </p:sp>
      <p:sp>
        <p:nvSpPr>
          <p:cNvPr id="14342" name="Text Box 6"/>
          <p:cNvSpPr txBox="1">
            <a:spLocks noChangeArrowheads="1"/>
          </p:cNvSpPr>
          <p:nvPr/>
        </p:nvSpPr>
        <p:spPr bwMode="auto">
          <a:xfrm>
            <a:off x="2743200" y="6324600"/>
            <a:ext cx="5105400" cy="338554"/>
          </a:xfrm>
          <a:prstGeom prst="rect">
            <a:avLst/>
          </a:prstGeom>
          <a:noFill/>
          <a:ln w="9525">
            <a:noFill/>
            <a:miter lim="800000"/>
            <a:headEnd/>
            <a:tailEnd/>
          </a:ln>
        </p:spPr>
        <p:txBody>
          <a:bodyPr wrap="square">
            <a:spAutoFit/>
          </a:bodyPr>
          <a:lstStyle/>
          <a:p>
            <a:pPr eaLnBrk="0" hangingPunct="0">
              <a:spcBef>
                <a:spcPct val="50000"/>
              </a:spcBef>
            </a:pPr>
            <a:r>
              <a:rPr lang="en-US" sz="1600" dirty="0"/>
              <a:t>Profiling </a:t>
            </a:r>
            <a:r>
              <a:rPr lang="en-US" sz="1600" dirty="0" err="1"/>
              <a:t>lidar</a:t>
            </a:r>
            <a:r>
              <a:rPr lang="en-US" sz="1600" dirty="0"/>
              <a:t> processed using </a:t>
            </a:r>
            <a:r>
              <a:rPr lang="en-US" sz="1600" dirty="0" err="1"/>
              <a:t>MatLab</a:t>
            </a:r>
            <a:r>
              <a:rPr lang="en-US" sz="1600" dirty="0"/>
              <a:t> Scripts</a:t>
            </a:r>
          </a:p>
        </p:txBody>
      </p:sp>
      <p:sp>
        <p:nvSpPr>
          <p:cNvPr id="9" name="TextBox 8"/>
          <p:cNvSpPr txBox="1"/>
          <p:nvPr/>
        </p:nvSpPr>
        <p:spPr>
          <a:xfrm>
            <a:off x="228600" y="1524000"/>
            <a:ext cx="990600" cy="457200"/>
          </a:xfrm>
          <a:prstGeom prst="rect">
            <a:avLst/>
          </a:prstGeom>
          <a:noFill/>
        </p:spPr>
        <p:txBody>
          <a:bodyPr wrap="square" rtlCol="0">
            <a:spAutoFit/>
          </a:bodyPr>
          <a:lstStyle/>
          <a:p>
            <a:r>
              <a:rPr lang="en-US" sz="1200" dirty="0" smtClean="0">
                <a:latin typeface="Arial Black" pitchFamily="34" charset="0"/>
              </a:rPr>
              <a:t>www.syntap.com</a:t>
            </a:r>
            <a:endParaRPr lang="en-US" sz="1200" dirty="0">
              <a:latin typeface="Arial Black" pitchFamily="34" charset="0"/>
            </a:endParaRPr>
          </a:p>
        </p:txBody>
      </p:sp>
      <p:grpSp>
        <p:nvGrpSpPr>
          <p:cNvPr id="23" name="Group 22"/>
          <p:cNvGrpSpPr/>
          <p:nvPr/>
        </p:nvGrpSpPr>
        <p:grpSpPr>
          <a:xfrm>
            <a:off x="838200" y="1447800"/>
            <a:ext cx="8208146" cy="4800599"/>
            <a:chOff x="838200" y="2133600"/>
            <a:chExt cx="8208146" cy="4952999"/>
          </a:xfrm>
        </p:grpSpPr>
        <p:grpSp>
          <p:nvGrpSpPr>
            <p:cNvPr id="15" name="Group 14"/>
            <p:cNvGrpSpPr/>
            <p:nvPr/>
          </p:nvGrpSpPr>
          <p:grpSpPr>
            <a:xfrm>
              <a:off x="1371600" y="2133600"/>
              <a:ext cx="7467600" cy="2096899"/>
              <a:chOff x="1371600" y="2133600"/>
              <a:chExt cx="7467600" cy="2096899"/>
            </a:xfrm>
          </p:grpSpPr>
          <p:pic>
            <p:nvPicPr>
              <p:cNvPr id="14338" name="Content Placeholder 3" descr="laser over golf course.jpg"/>
              <p:cNvPicPr>
                <a:picLocks noChangeAspect="1"/>
              </p:cNvPicPr>
              <p:nvPr/>
            </p:nvPicPr>
            <p:blipFill rotWithShape="1">
              <a:blip r:embed="rId3" cstate="print"/>
              <a:srcRect/>
              <a:stretch/>
            </p:blipFill>
            <p:spPr bwMode="auto">
              <a:xfrm>
                <a:off x="1371600" y="2133600"/>
                <a:ext cx="7467600" cy="2096899"/>
              </a:xfrm>
              <a:prstGeom prst="rect">
                <a:avLst/>
              </a:prstGeom>
              <a:noFill/>
              <a:ln w="9525">
                <a:noFill/>
                <a:miter lim="800000"/>
                <a:headEnd/>
                <a:tailEnd/>
              </a:ln>
            </p:spPr>
          </p:pic>
          <p:cxnSp>
            <p:nvCxnSpPr>
              <p:cNvPr id="3" name="Straight Connector 2"/>
              <p:cNvCxnSpPr/>
              <p:nvPr/>
            </p:nvCxnSpPr>
            <p:spPr>
              <a:xfrm>
                <a:off x="1447800" y="3276600"/>
                <a:ext cx="33312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81800" y="3282674"/>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4339" name="Content Placeholder 3" descr="6328_6334.jpg"/>
            <p:cNvPicPr>
              <a:picLocks noChangeAspect="1"/>
            </p:cNvPicPr>
            <p:nvPr/>
          </p:nvPicPr>
          <p:blipFill rotWithShape="1">
            <a:blip r:embed="rId4" cstate="print"/>
            <a:srcRect r="1176"/>
            <a:stretch/>
          </p:blipFill>
          <p:spPr bwMode="auto">
            <a:xfrm>
              <a:off x="838200" y="4495799"/>
              <a:ext cx="8208146" cy="2590800"/>
            </a:xfrm>
            <a:prstGeom prst="rect">
              <a:avLst/>
            </a:prstGeom>
            <a:noFill/>
            <a:ln w="9525">
              <a:noFill/>
              <a:miter lim="800000"/>
              <a:headEnd/>
              <a:tailEnd/>
            </a:ln>
          </p:spPr>
        </p:pic>
        <p:cxnSp>
          <p:nvCxnSpPr>
            <p:cNvPr id="13" name="Straight Arrow Connector 12"/>
            <p:cNvCxnSpPr/>
            <p:nvPr/>
          </p:nvCxnSpPr>
          <p:spPr>
            <a:xfrm flipV="1">
              <a:off x="3200400" y="3886200"/>
              <a:ext cx="76200" cy="1706638"/>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886200" y="3581400"/>
              <a:ext cx="152400" cy="2743200"/>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553200" y="3352800"/>
              <a:ext cx="228600" cy="2743200"/>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rot="16200000">
            <a:off x="489466" y="4768336"/>
            <a:ext cx="2133603" cy="369332"/>
          </a:xfrm>
          <a:prstGeom prst="rect">
            <a:avLst/>
          </a:prstGeom>
          <a:solidFill>
            <a:schemeClr val="tx1"/>
          </a:solidFill>
        </p:spPr>
        <p:txBody>
          <a:bodyPr wrap="square" rtlCol="0">
            <a:spAutoFit/>
          </a:bodyPr>
          <a:lstStyle/>
          <a:p>
            <a:r>
              <a:rPr lang="en-US" dirty="0" smtClean="0">
                <a:solidFill>
                  <a:schemeClr val="bg1"/>
                </a:solidFill>
                <a:latin typeface="Arial Black" pitchFamily="34" charset="0"/>
              </a:rPr>
              <a:t>Canopy height</a:t>
            </a:r>
            <a:endParaRPr lang="en-US" dirty="0">
              <a:solidFill>
                <a:schemeClr val="bg1"/>
              </a:solidFill>
              <a:latin typeface="Arial Black" pitchFamily="34" charset="0"/>
            </a:endParaRPr>
          </a:p>
        </p:txBody>
      </p:sp>
      <p:sp>
        <p:nvSpPr>
          <p:cNvPr id="22" name="TextBox 21"/>
          <p:cNvSpPr txBox="1"/>
          <p:nvPr/>
        </p:nvSpPr>
        <p:spPr>
          <a:xfrm>
            <a:off x="4191000" y="5943600"/>
            <a:ext cx="1905000" cy="292388"/>
          </a:xfrm>
          <a:prstGeom prst="rect">
            <a:avLst/>
          </a:prstGeom>
          <a:solidFill>
            <a:schemeClr val="tx1"/>
          </a:solidFill>
        </p:spPr>
        <p:txBody>
          <a:bodyPr wrap="square" rtlCol="0">
            <a:spAutoFit/>
          </a:bodyPr>
          <a:lstStyle/>
          <a:p>
            <a:r>
              <a:rPr lang="en-US" sz="1300" dirty="0" smtClean="0">
                <a:solidFill>
                  <a:schemeClr val="bg1"/>
                </a:solidFill>
                <a:latin typeface="Arial Black" pitchFamily="34" charset="0"/>
              </a:rPr>
              <a:t>      Time (seconds)</a:t>
            </a:r>
            <a:endParaRPr lang="en-US" sz="1300" dirty="0">
              <a:solidFill>
                <a:schemeClr val="bg1"/>
              </a:solidFill>
              <a:latin typeface="Arial Black" pitchFamily="34" charset="0"/>
            </a:endParaRPr>
          </a:p>
        </p:txBody>
      </p:sp>
      <p:pic>
        <p:nvPicPr>
          <p:cNvPr id="8" name="Picture 7" descr="time stamp.jpg"/>
          <p:cNvPicPr>
            <a:picLocks noChangeAspect="1"/>
          </p:cNvPicPr>
          <p:nvPr/>
        </p:nvPicPr>
        <p:blipFill>
          <a:blip r:embed="rId5" cstate="print"/>
          <a:srcRect l="5000" t="4494" r="5000" b="5633"/>
          <a:stretch>
            <a:fillRect/>
          </a:stretch>
        </p:blipFill>
        <p:spPr>
          <a:xfrm>
            <a:off x="47768" y="92122"/>
            <a:ext cx="1303020" cy="1447800"/>
          </a:xfrm>
          <a:prstGeom prst="rect">
            <a:avLst/>
          </a:prstGeom>
        </p:spPr>
      </p:pic>
      <p:cxnSp>
        <p:nvCxnSpPr>
          <p:cNvPr id="19" name="Straight Arrow Connector 18"/>
          <p:cNvCxnSpPr/>
          <p:nvPr/>
        </p:nvCxnSpPr>
        <p:spPr>
          <a:xfrm flipV="1">
            <a:off x="2514600" y="3048000"/>
            <a:ext cx="76200" cy="1447800"/>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8077200" y="2438400"/>
            <a:ext cx="152400" cy="1981200"/>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8493</TotalTime>
  <Words>1764</Words>
  <Application>Microsoft Office PowerPoint</Application>
  <PresentationFormat>On-screen Show (4:3)</PresentationFormat>
  <Paragraphs>570</Paragraphs>
  <Slides>35</Slides>
  <Notes>13</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Apex</vt:lpstr>
      <vt:lpstr>Forest Biomass Estimates Using AIMS Profiling Lidar and Imagery </vt:lpstr>
      <vt:lpstr>Outline</vt:lpstr>
      <vt:lpstr>Project Objective </vt:lpstr>
      <vt:lpstr>Biomass</vt:lpstr>
      <vt:lpstr>What is Lidar?  An acronym:  Light Detection And Ranging </vt:lpstr>
      <vt:lpstr>AIMS Sensor Airborne Imaging and Multispectral System</vt:lpstr>
      <vt:lpstr>2010 Summer Research Project </vt:lpstr>
      <vt:lpstr>Remote Measurements</vt:lpstr>
      <vt:lpstr>Height: Lidar processing</vt:lpstr>
      <vt:lpstr>Ground Measurements</vt:lpstr>
      <vt:lpstr>Plots</vt:lpstr>
      <vt:lpstr>Canopy height data</vt:lpstr>
      <vt:lpstr>Height to Estimate ln(dbh)</vt:lpstr>
      <vt:lpstr>Stand-level biomass ten 30m*30m subplots- scaled to hectare</vt:lpstr>
      <vt:lpstr>Calculating Biomass From Ground Data</vt:lpstr>
      <vt:lpstr>Remote Methodology Photointerpretation</vt:lpstr>
      <vt:lpstr>Remote biomass</vt:lpstr>
      <vt:lpstr>Biomass</vt:lpstr>
      <vt:lpstr>Methodology test</vt:lpstr>
      <vt:lpstr>Conclusions</vt:lpstr>
      <vt:lpstr>References</vt:lpstr>
      <vt:lpstr>Acknowledgments</vt:lpstr>
      <vt:lpstr>Determine individual trees</vt:lpstr>
      <vt:lpstr>Sampling density</vt:lpstr>
      <vt:lpstr>Red pine height to dbh relationship</vt:lpstr>
      <vt:lpstr>Lidar Groundline ArcGIS 3-D Analyst</vt:lpstr>
      <vt:lpstr>Within plot height variation</vt:lpstr>
      <vt:lpstr>Two sources of error</vt:lpstr>
      <vt:lpstr>Biomass regression</vt:lpstr>
      <vt:lpstr>Calculating Biomass From  Lidar and Image Data</vt:lpstr>
      <vt:lpstr>Lidar canopy underestimation</vt:lpstr>
      <vt:lpstr>Biomass differences</vt:lpstr>
      <vt:lpstr>Lidar underestimation gradient</vt:lpstr>
      <vt:lpstr>Pearson’s Correlation</vt:lpstr>
      <vt:lpstr>Other tentative estimations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danelle</dc:creator>
  <cp:lastModifiedBy>Olkin, Michael</cp:lastModifiedBy>
  <cp:revision>646</cp:revision>
  <dcterms:created xsi:type="dcterms:W3CDTF">2011-11-11T11:29:18Z</dcterms:created>
  <dcterms:modified xsi:type="dcterms:W3CDTF">2012-05-24T17:50:10Z</dcterms:modified>
</cp:coreProperties>
</file>